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3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718" y="1709927"/>
            <a:ext cx="7522794" cy="1800035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718" y="4369765"/>
            <a:ext cx="6858000" cy="41217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E82223-528A-DD41-BBA3-189E0F2576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459D7FA-17B2-9544-A85A-ED194977F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365" y="387518"/>
            <a:ext cx="2197100" cy="8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Figure / Stat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A7EB79-B335-8546-945D-29B84598E4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2" cy="68498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9A58C3A-F86A-6B44-BDB1-B8A329B2BC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405" y="3422931"/>
            <a:ext cx="6465537" cy="2451887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 marL="576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152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slide to pick out a key stat or percentage, click in the text box above to add a figure and click in this box to start typing a 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133A54-38AE-2248-99EA-EF6372FE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405" y="1625685"/>
            <a:ext cx="5494548" cy="1692050"/>
          </a:xfrm>
        </p:spPr>
        <p:txBody>
          <a:bodyPr/>
          <a:lstStyle>
            <a:lvl1pPr marL="0" indent="0">
              <a:buNone/>
              <a:defRPr sz="14000" b="1">
                <a:solidFill>
                  <a:schemeClr val="tx1"/>
                </a:solidFill>
              </a:defRPr>
            </a:lvl1pPr>
            <a:lvl2pPr marL="288000" indent="0">
              <a:buNone/>
              <a:defRPr sz="8000" b="1">
                <a:solidFill>
                  <a:schemeClr val="bg1"/>
                </a:solidFill>
              </a:defRPr>
            </a:lvl2pPr>
            <a:lvl3pPr marL="576000" indent="0">
              <a:buNone/>
              <a:defRPr sz="8000" b="1">
                <a:solidFill>
                  <a:schemeClr val="bg1"/>
                </a:solidFill>
              </a:defRPr>
            </a:lvl3pPr>
            <a:lvl4pPr marL="864000" indent="0">
              <a:buNone/>
              <a:defRPr sz="8000" b="1">
                <a:solidFill>
                  <a:schemeClr val="bg1"/>
                </a:solidFill>
              </a:defRPr>
            </a:lvl4pPr>
            <a:lvl5pPr marL="1152000" indent="0">
              <a:buNone/>
              <a:defRPr sz="8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73%</a:t>
            </a:r>
          </a:p>
        </p:txBody>
      </p:sp>
    </p:spTree>
    <p:extLst>
      <p:ext uri="{BB962C8B-B14F-4D97-AF65-F5344CB8AC3E}">
        <p14:creationId xmlns:p14="http://schemas.microsoft.com/office/powerpoint/2010/main" val="394351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s / Figures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your 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86F8BB-0364-904F-B18F-27023E1C74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6181108"/>
            <a:ext cx="9143992" cy="68498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79833F35-A701-DF4A-88B6-55995F6FEE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041" y="3749633"/>
            <a:ext cx="1879974" cy="187433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B3C57E5B-31A0-5A42-B42C-05F0F93662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111" y="3740107"/>
            <a:ext cx="1879367" cy="188385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5C10EB2-2463-1244-9307-B9DBA75214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7575" y="3749633"/>
            <a:ext cx="1880581" cy="187433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1B0A19D6-C4D5-C649-A79C-5751199D4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253" y="3740108"/>
            <a:ext cx="1879974" cy="188385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B3AB2085-E92F-3844-AF29-E074F13E28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39" y="3026830"/>
            <a:ext cx="1879973" cy="590550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1B19018E-2FD7-E54C-A278-18648BEDAC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4111" y="3026830"/>
            <a:ext cx="1879365" cy="590549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C441B59-B0F9-6C40-96A5-71DE6EF44B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7574" y="3026829"/>
            <a:ext cx="1880581" cy="590549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FF6CE96B-2AFC-B147-B6C1-B620D53917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2253" y="3026829"/>
            <a:ext cx="1879974" cy="590549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7FD183B2-CF6B-F841-BEF7-47AD14E9F9D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0039" y="1562577"/>
            <a:ext cx="1332000" cy="133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 / 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xmlns="" id="{84CAEB9B-160E-BE47-8709-FA93C20FEC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24111" y="1572102"/>
            <a:ext cx="1332000" cy="13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picture / icon</a:t>
            </a:r>
          </a:p>
          <a:p>
            <a:endParaRPr lang="en-US" dirty="0"/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xmlns="" id="{C6D781CF-46F5-9343-81D3-CF48581E0D8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27574" y="1572102"/>
            <a:ext cx="1332000" cy="13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picture / icon</a:t>
            </a:r>
          </a:p>
          <a:p>
            <a:endParaRPr lang="en-US" dirty="0"/>
          </a:p>
        </p:txBody>
      </p:sp>
      <p:sp>
        <p:nvSpPr>
          <p:cNvPr id="32" name="Picture Placeholder 25">
            <a:extLst>
              <a:ext uri="{FF2B5EF4-FFF2-40B4-BE49-F238E27FC236}">
                <a16:creationId xmlns:a16="http://schemas.microsoft.com/office/drawing/2014/main" xmlns="" id="{F0631C06-B9E0-1D47-8D47-8EA18250A4A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31037" y="1562577"/>
            <a:ext cx="1332000" cy="13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picture / icon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4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s / Figure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your 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86F8BB-0364-904F-B18F-27023E1C74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6" cy="68498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79833F35-A701-DF4A-88B6-55995F6FEE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041" y="3749633"/>
            <a:ext cx="1879974" cy="1874332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B3C57E5B-31A0-5A42-B42C-05F0F93662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111" y="3740107"/>
            <a:ext cx="1879367" cy="1883857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5C10EB2-2463-1244-9307-B9DBA75214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7575" y="3749633"/>
            <a:ext cx="1880581" cy="1874331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1B0A19D6-C4D5-C649-A79C-5751199D4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253" y="3740108"/>
            <a:ext cx="1879974" cy="1883856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B3AB2085-E92F-3844-AF29-E074F13E28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39" y="3026830"/>
            <a:ext cx="1879973" cy="590550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1B19018E-2FD7-E54C-A278-18648BEDAC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4111" y="3026830"/>
            <a:ext cx="1879365" cy="590549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C441B59-B0F9-6C40-96A5-71DE6EF44B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7574" y="3026829"/>
            <a:ext cx="1880581" cy="590549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FF6CE96B-2AFC-B147-B6C1-B620D53917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2253" y="3026829"/>
            <a:ext cx="1879974" cy="590549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7FD183B2-CF6B-F841-BEF7-47AD14E9F9D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0039" y="1562577"/>
            <a:ext cx="1332000" cy="13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US" dirty="0"/>
              <a:t>Click to insert picture / 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xmlns="" id="{84CAEB9B-160E-BE47-8709-FA93C20FEC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24111" y="1572102"/>
            <a:ext cx="1332000" cy="13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picture / icon</a:t>
            </a:r>
          </a:p>
          <a:p>
            <a:endParaRPr lang="en-US" dirty="0"/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xmlns="" id="{C6D781CF-46F5-9343-81D3-CF48581E0D8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27574" y="1572102"/>
            <a:ext cx="1332000" cy="13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picture / icon</a:t>
            </a:r>
          </a:p>
          <a:p>
            <a:endParaRPr lang="en-US" dirty="0"/>
          </a:p>
        </p:txBody>
      </p:sp>
      <p:sp>
        <p:nvSpPr>
          <p:cNvPr id="32" name="Picture Placeholder 25">
            <a:extLst>
              <a:ext uri="{FF2B5EF4-FFF2-40B4-BE49-F238E27FC236}">
                <a16:creationId xmlns:a16="http://schemas.microsoft.com/office/drawing/2014/main" xmlns="" id="{F0631C06-B9E0-1D47-8D47-8EA18250A4A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31037" y="1562577"/>
            <a:ext cx="1332000" cy="13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picture / icon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0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Descri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your 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86F8BB-0364-904F-B18F-27023E1C74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6" cy="68498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1B0A19D6-C4D5-C649-A79C-5751199D4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4430" y="2275379"/>
            <a:ext cx="2511152" cy="3025284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xmlns="" id="{F8A14F38-BE9F-CA42-9A79-56AE23DB16EB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320041" y="2047285"/>
            <a:ext cx="5692342" cy="325337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chart icon below to insert a chart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8B34A4A-0658-5F49-B8F2-F1DBB3C82B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0040" y="1562100"/>
            <a:ext cx="5699761" cy="379988"/>
          </a:xfrm>
          <a:prstGeom prst="roundRect">
            <a:avLst>
              <a:gd name="adj" fmla="val 6019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2pPr>
            <a:lvl3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  <a:lvl4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chart title</a:t>
            </a:r>
          </a:p>
        </p:txBody>
      </p:sp>
    </p:spTree>
    <p:extLst>
      <p:ext uri="{BB962C8B-B14F-4D97-AF65-F5344CB8AC3E}">
        <p14:creationId xmlns:p14="http://schemas.microsoft.com/office/powerpoint/2010/main" val="3069894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hart and Descri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your 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86F8BB-0364-904F-B18F-27023E1C74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6" cy="68498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1B0A19D6-C4D5-C649-A79C-5751199D4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39" y="4547724"/>
            <a:ext cx="3895911" cy="1327094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xmlns="" id="{F8A14F38-BE9F-CA42-9A79-56AE23DB16EB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320041" y="2047285"/>
            <a:ext cx="3895910" cy="239524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chart icon below to insert a chart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8B34A4A-0658-5F49-B8F2-F1DBB3C82B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0041" y="1562100"/>
            <a:ext cx="3895910" cy="379988"/>
          </a:xfrm>
          <a:prstGeom prst="roundRect">
            <a:avLst>
              <a:gd name="adj" fmla="val 6019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2pPr>
            <a:lvl3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  <a:lvl4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chart title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xmlns="" id="{5B050C25-65BE-E449-8E82-AABF45C6D7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9438" y="4563981"/>
            <a:ext cx="3895911" cy="1327094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xmlns="" id="{B4EFE2F5-54FA-7942-9578-35026C6FC594}"/>
              </a:ext>
            </a:extLst>
          </p:cNvPr>
          <p:cNvSpPr>
            <a:spLocks noGrp="1"/>
          </p:cNvSpPr>
          <p:nvPr>
            <p:ph type="chart" sz="quarter" idx="25" hasCustomPrompt="1"/>
          </p:nvPr>
        </p:nvSpPr>
        <p:spPr>
          <a:xfrm>
            <a:off x="4619440" y="2063542"/>
            <a:ext cx="3895910" cy="239524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chart icon below to insert a chart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425C2087-AAEC-3A44-9BB5-C3ABCD0736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9440" y="1578357"/>
            <a:ext cx="3895910" cy="379988"/>
          </a:xfrm>
          <a:prstGeom prst="roundRect">
            <a:avLst>
              <a:gd name="adj" fmla="val 8149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2pPr>
            <a:lvl3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  <a:lvl4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chart title</a:t>
            </a:r>
          </a:p>
        </p:txBody>
      </p:sp>
    </p:spTree>
    <p:extLst>
      <p:ext uri="{BB962C8B-B14F-4D97-AF65-F5344CB8AC3E}">
        <p14:creationId xmlns:p14="http://schemas.microsoft.com/office/powerpoint/2010/main" val="422679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your 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86F8BB-0364-904F-B18F-27023E1C74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6" cy="68498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1B0A19D6-C4D5-C649-A79C-5751199D4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39" y="4871405"/>
            <a:ext cx="3895911" cy="1003413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more descriptive text here, click in the box to start typing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xmlns="" id="{5B050C25-65BE-E449-8E82-AABF45C6D7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9438" y="4871405"/>
            <a:ext cx="3895911" cy="1003413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xmlns="" id="{874815E2-7E4E-1445-AEA6-61961D3F37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0039" y="4078313"/>
            <a:ext cx="3895911" cy="79309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a title or short description here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xmlns="" id="{38D71996-9E7D-E141-AB4B-4E699E8056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9438" y="4078313"/>
            <a:ext cx="3895911" cy="79309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a title or short description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EC55B0A-0E55-1D4A-B5BC-DE1ADD3892B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0675" y="1416105"/>
            <a:ext cx="3895725" cy="2513109"/>
          </a:xfrm>
          <a:prstGeom prst="roundRect">
            <a:avLst>
              <a:gd name="adj" fmla="val 1630"/>
            </a:avLst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picture icon to add a photo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xmlns="" id="{AE969044-C573-C14F-9745-577C524512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619438" y="1416104"/>
            <a:ext cx="3895725" cy="2513109"/>
          </a:xfrm>
          <a:prstGeom prst="roundRect">
            <a:avLst>
              <a:gd name="adj" fmla="val 1630"/>
            </a:avLst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picture icon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121965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x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your 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86F8BB-0364-904F-B18F-27023E1C74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6" cy="68498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1B0A19D6-C4D5-C649-A79C-5751199D4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39" y="4256411"/>
            <a:ext cx="2439345" cy="1618407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more descriptive text here, click in the box to start typing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xmlns="" id="{874815E2-7E4E-1445-AEA6-61961D3F37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0039" y="3659907"/>
            <a:ext cx="2439345" cy="596504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a title or short description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EC55B0A-0E55-1D4A-B5BC-DE1ADD3892B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0675" y="1416105"/>
            <a:ext cx="2438709" cy="2107857"/>
          </a:xfrm>
          <a:prstGeom prst="roundRect">
            <a:avLst>
              <a:gd name="adj" fmla="val 1630"/>
            </a:avLst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picture icon to add a photo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xmlns="" id="{C8F62AF7-6F8D-4E43-BC94-B407F80785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53798" y="4256411"/>
            <a:ext cx="2439345" cy="1618407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more descriptive text here, click in the box to start typing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045510F-A475-BC45-96D6-27BC6F23AE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53798" y="3659907"/>
            <a:ext cx="2439345" cy="596504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a title or short description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xmlns="" id="{AD6506E0-0B7E-D44D-B953-3675C7400D4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054434" y="1416105"/>
            <a:ext cx="2438709" cy="2107857"/>
          </a:xfrm>
          <a:prstGeom prst="roundRect">
            <a:avLst>
              <a:gd name="adj" fmla="val 1630"/>
            </a:avLst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picture icon to add a photo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55103BFF-4073-0D4C-B661-601EAF3FFC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86921" y="4256411"/>
            <a:ext cx="2439345" cy="1618407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more descriptive text here, click in the box to start typing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BDFC70C2-7176-B64A-922B-6DD0304EEC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86921" y="3659907"/>
            <a:ext cx="2439345" cy="596504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a title or short description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xmlns="" id="{185D83CB-01C8-254E-8D7A-E5D2B8C0841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787557" y="1416105"/>
            <a:ext cx="2438709" cy="2107857"/>
          </a:xfrm>
          <a:prstGeom prst="roundRect">
            <a:avLst>
              <a:gd name="adj" fmla="val 1630"/>
            </a:avLst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picture icon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773230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86F8BB-0364-904F-B18F-27023E1C74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6" cy="6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66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3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your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040" y="1481328"/>
            <a:ext cx="8195310" cy="4369214"/>
          </a:xfrm>
        </p:spPr>
        <p:txBody>
          <a:bodyPr/>
          <a:lstStyle>
            <a:lvl1pPr>
              <a:lnSpc>
                <a:spcPct val="95000"/>
              </a:lnSpc>
              <a:buClr>
                <a:schemeClr val="accent3"/>
              </a:buClr>
              <a:defRPr sz="210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2100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start adding bullet point, try to keep them short and no more than four bullets per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6232DF-D516-3141-9EC3-B78D3C5C88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6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your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040" y="1481328"/>
            <a:ext cx="8195310" cy="4369214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accent3"/>
              </a:buClr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1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start adding bullet point, try to keep them short and no more than four bullets per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424A52-8AD6-B142-93DB-5ECB7B0D85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Key Fig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8AE73559-61AE-AB45-AD6E-E1D2A87C49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4354" y="-13442"/>
            <a:ext cx="8149647" cy="6196014"/>
          </a:xfrm>
          <a:custGeom>
            <a:avLst/>
            <a:gdLst>
              <a:gd name="connsiteX0" fmla="*/ 709940 w 8149647"/>
              <a:gd name="connsiteY0" fmla="*/ 0 h 6196014"/>
              <a:gd name="connsiteX1" fmla="*/ 8149647 w 8149647"/>
              <a:gd name="connsiteY1" fmla="*/ 0 h 6196014"/>
              <a:gd name="connsiteX2" fmla="*/ 8149647 w 8149647"/>
              <a:gd name="connsiteY2" fmla="*/ 6196014 h 6196014"/>
              <a:gd name="connsiteX3" fmla="*/ 2381313 w 8149647"/>
              <a:gd name="connsiteY3" fmla="*/ 6196014 h 6196014"/>
              <a:gd name="connsiteX4" fmla="*/ 2337641 w 8149647"/>
              <a:gd name="connsiteY4" fmla="*/ 5951466 h 6196014"/>
              <a:gd name="connsiteX5" fmla="*/ 131364 w 8149647"/>
              <a:gd name="connsiteY5" fmla="*/ 962898 h 6196014"/>
              <a:gd name="connsiteX6" fmla="*/ 0 w 8149647"/>
              <a:gd name="connsiteY6" fmla="*/ 788334 h 6196014"/>
              <a:gd name="connsiteX7" fmla="*/ 183703 w 8149647"/>
              <a:gd name="connsiteY7" fmla="*/ 561627 h 6196014"/>
              <a:gd name="connsiteX8" fmla="*/ 631571 w 8149647"/>
              <a:gd name="connsiteY8" fmla="*/ 74718 h 619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9647" h="6196014">
                <a:moveTo>
                  <a:pt x="709940" y="0"/>
                </a:moveTo>
                <a:lnTo>
                  <a:pt x="8149647" y="0"/>
                </a:lnTo>
                <a:lnTo>
                  <a:pt x="8149647" y="6196014"/>
                </a:lnTo>
                <a:lnTo>
                  <a:pt x="2381313" y="6196014"/>
                </a:lnTo>
                <a:lnTo>
                  <a:pt x="2337641" y="5951466"/>
                </a:lnTo>
                <a:cubicBezTo>
                  <a:pt x="1962131" y="4116393"/>
                  <a:pt x="1196570" y="2423402"/>
                  <a:pt x="131364" y="962898"/>
                </a:cubicBezTo>
                <a:lnTo>
                  <a:pt x="0" y="788334"/>
                </a:lnTo>
                <a:lnTo>
                  <a:pt x="183703" y="561627"/>
                </a:lnTo>
                <a:cubicBezTo>
                  <a:pt x="326191" y="393112"/>
                  <a:pt x="475628" y="230662"/>
                  <a:pt x="631571" y="747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738EA5FF-49F0-2D48-A56B-3CC284682796}"/>
              </a:ext>
            </a:extLst>
          </p:cNvPr>
          <p:cNvSpPr/>
          <p:nvPr/>
        </p:nvSpPr>
        <p:spPr>
          <a:xfrm>
            <a:off x="0" y="-27296"/>
            <a:ext cx="3375678" cy="6196085"/>
          </a:xfrm>
          <a:custGeom>
            <a:avLst/>
            <a:gdLst>
              <a:gd name="connsiteX0" fmla="*/ 0 w 3375678"/>
              <a:gd name="connsiteY0" fmla="*/ 0 h 6196085"/>
              <a:gd name="connsiteX1" fmla="*/ 346672 w 3375678"/>
              <a:gd name="connsiteY1" fmla="*/ 0 h 6196085"/>
              <a:gd name="connsiteX2" fmla="*/ 651118 w 3375678"/>
              <a:gd name="connsiteY2" fmla="*/ 351465 h 6196085"/>
              <a:gd name="connsiteX3" fmla="*/ 3331994 w 3375678"/>
              <a:gd name="connsiteY3" fmla="*/ 5951466 h 6196085"/>
              <a:gd name="connsiteX4" fmla="*/ 3375678 w 3375678"/>
              <a:gd name="connsiteY4" fmla="*/ 6196085 h 6196085"/>
              <a:gd name="connsiteX5" fmla="*/ 0 w 3375678"/>
              <a:gd name="connsiteY5" fmla="*/ 6196085 h 619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678" h="6196085">
                <a:moveTo>
                  <a:pt x="0" y="0"/>
                </a:moveTo>
                <a:lnTo>
                  <a:pt x="346672" y="0"/>
                </a:lnTo>
                <a:lnTo>
                  <a:pt x="651118" y="351465"/>
                </a:lnTo>
                <a:cubicBezTo>
                  <a:pt x="1964231" y="1942590"/>
                  <a:pt x="2902839" y="3854240"/>
                  <a:pt x="3331994" y="5951466"/>
                </a:cubicBezTo>
                <a:lnTo>
                  <a:pt x="3375678" y="6196085"/>
                </a:lnTo>
                <a:lnTo>
                  <a:pt x="0" y="61960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5AA59EB4-D80B-014E-A537-ACE39D02CE7F}"/>
              </a:ext>
            </a:extLst>
          </p:cNvPr>
          <p:cNvSpPr/>
          <p:nvPr/>
        </p:nvSpPr>
        <p:spPr>
          <a:xfrm>
            <a:off x="0" y="773722"/>
            <a:ext cx="3376897" cy="5402099"/>
          </a:xfrm>
          <a:custGeom>
            <a:avLst/>
            <a:gdLst>
              <a:gd name="connsiteX0" fmla="*/ 996005 w 3376897"/>
              <a:gd name="connsiteY0" fmla="*/ 0 h 5405746"/>
              <a:gd name="connsiteX1" fmla="*/ 1033683 w 3376897"/>
              <a:gd name="connsiteY1" fmla="*/ 47946 h 5405746"/>
              <a:gd name="connsiteX2" fmla="*/ 3323889 w 3376897"/>
              <a:gd name="connsiteY2" fmla="*/ 5121828 h 5405746"/>
              <a:gd name="connsiteX3" fmla="*/ 3376897 w 3376897"/>
              <a:gd name="connsiteY3" fmla="*/ 5405746 h 5405746"/>
              <a:gd name="connsiteX4" fmla="*/ 0 w 3376897"/>
              <a:gd name="connsiteY4" fmla="*/ 5405746 h 5405746"/>
              <a:gd name="connsiteX5" fmla="*/ 0 w 3376897"/>
              <a:gd name="connsiteY5" fmla="*/ 1651025 h 5405746"/>
              <a:gd name="connsiteX6" fmla="*/ 86104 w 3376897"/>
              <a:gd name="connsiteY6" fmla="*/ 1461345 h 5405746"/>
              <a:gd name="connsiteX7" fmla="*/ 884741 w 3376897"/>
              <a:gd name="connsiteY7" fmla="*/ 141585 h 540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6897" h="5405746">
                <a:moveTo>
                  <a:pt x="996005" y="0"/>
                </a:moveTo>
                <a:lnTo>
                  <a:pt x="1033683" y="47946"/>
                </a:lnTo>
                <a:cubicBezTo>
                  <a:pt x="2139129" y="1526102"/>
                  <a:pt x="2934645" y="3249510"/>
                  <a:pt x="3323889" y="5121828"/>
                </a:cubicBezTo>
                <a:lnTo>
                  <a:pt x="3376897" y="5405746"/>
                </a:lnTo>
                <a:lnTo>
                  <a:pt x="0" y="5405746"/>
                </a:lnTo>
                <a:lnTo>
                  <a:pt x="0" y="1651025"/>
                </a:lnTo>
                <a:lnTo>
                  <a:pt x="86104" y="1461345"/>
                </a:lnTo>
                <a:cubicBezTo>
                  <a:pt x="309478" y="994133"/>
                  <a:pt x="577535" y="552369"/>
                  <a:pt x="884741" y="1415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8ADBCF01-13F0-F740-A917-3E672128B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946" y="4589678"/>
            <a:ext cx="2533174" cy="1606406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Click to insert text and click above to add a key figure or percentage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98D9C0C3-F0EB-5E43-9FAB-01B57DE859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513" y="3810000"/>
            <a:ext cx="2466975" cy="759415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accent3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00%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23A1FF0-B678-3745-8D73-6D10832AB2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6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Key Fig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738EA5FF-49F0-2D48-A56B-3CC284682796}"/>
              </a:ext>
            </a:extLst>
          </p:cNvPr>
          <p:cNvSpPr/>
          <p:nvPr/>
        </p:nvSpPr>
        <p:spPr>
          <a:xfrm flipH="1">
            <a:off x="5775250" y="0"/>
            <a:ext cx="3375678" cy="6243283"/>
          </a:xfrm>
          <a:custGeom>
            <a:avLst/>
            <a:gdLst>
              <a:gd name="connsiteX0" fmla="*/ 0 w 3375678"/>
              <a:gd name="connsiteY0" fmla="*/ 0 h 6196085"/>
              <a:gd name="connsiteX1" fmla="*/ 346672 w 3375678"/>
              <a:gd name="connsiteY1" fmla="*/ 0 h 6196085"/>
              <a:gd name="connsiteX2" fmla="*/ 651118 w 3375678"/>
              <a:gd name="connsiteY2" fmla="*/ 351465 h 6196085"/>
              <a:gd name="connsiteX3" fmla="*/ 3331994 w 3375678"/>
              <a:gd name="connsiteY3" fmla="*/ 5951466 h 6196085"/>
              <a:gd name="connsiteX4" fmla="*/ 3375678 w 3375678"/>
              <a:gd name="connsiteY4" fmla="*/ 6196085 h 6196085"/>
              <a:gd name="connsiteX5" fmla="*/ 0 w 3375678"/>
              <a:gd name="connsiteY5" fmla="*/ 6196085 h 619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678" h="6196085">
                <a:moveTo>
                  <a:pt x="0" y="0"/>
                </a:moveTo>
                <a:lnTo>
                  <a:pt x="346672" y="0"/>
                </a:lnTo>
                <a:lnTo>
                  <a:pt x="651118" y="351465"/>
                </a:lnTo>
                <a:cubicBezTo>
                  <a:pt x="1964231" y="1942590"/>
                  <a:pt x="2902839" y="3854240"/>
                  <a:pt x="3331994" y="5951466"/>
                </a:cubicBezTo>
                <a:lnTo>
                  <a:pt x="3375678" y="6196085"/>
                </a:lnTo>
                <a:lnTo>
                  <a:pt x="0" y="61960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5AA59EB4-D80B-014E-A537-ACE39D02CE7F}"/>
              </a:ext>
            </a:extLst>
          </p:cNvPr>
          <p:cNvSpPr/>
          <p:nvPr/>
        </p:nvSpPr>
        <p:spPr>
          <a:xfrm flipH="1">
            <a:off x="5775250" y="770817"/>
            <a:ext cx="3382602" cy="5439121"/>
          </a:xfrm>
          <a:custGeom>
            <a:avLst/>
            <a:gdLst>
              <a:gd name="connsiteX0" fmla="*/ 996005 w 3376897"/>
              <a:gd name="connsiteY0" fmla="*/ 0 h 5405746"/>
              <a:gd name="connsiteX1" fmla="*/ 1033683 w 3376897"/>
              <a:gd name="connsiteY1" fmla="*/ 47946 h 5405746"/>
              <a:gd name="connsiteX2" fmla="*/ 3323889 w 3376897"/>
              <a:gd name="connsiteY2" fmla="*/ 5121828 h 5405746"/>
              <a:gd name="connsiteX3" fmla="*/ 3376897 w 3376897"/>
              <a:gd name="connsiteY3" fmla="*/ 5405746 h 5405746"/>
              <a:gd name="connsiteX4" fmla="*/ 0 w 3376897"/>
              <a:gd name="connsiteY4" fmla="*/ 5405746 h 5405746"/>
              <a:gd name="connsiteX5" fmla="*/ 0 w 3376897"/>
              <a:gd name="connsiteY5" fmla="*/ 1651025 h 5405746"/>
              <a:gd name="connsiteX6" fmla="*/ 86104 w 3376897"/>
              <a:gd name="connsiteY6" fmla="*/ 1461345 h 5405746"/>
              <a:gd name="connsiteX7" fmla="*/ 884741 w 3376897"/>
              <a:gd name="connsiteY7" fmla="*/ 141585 h 540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6897" h="5405746">
                <a:moveTo>
                  <a:pt x="996005" y="0"/>
                </a:moveTo>
                <a:lnTo>
                  <a:pt x="1033683" y="47946"/>
                </a:lnTo>
                <a:cubicBezTo>
                  <a:pt x="2139129" y="1526102"/>
                  <a:pt x="2934645" y="3249510"/>
                  <a:pt x="3323889" y="5121828"/>
                </a:cubicBezTo>
                <a:lnTo>
                  <a:pt x="3376897" y="5405746"/>
                </a:lnTo>
                <a:lnTo>
                  <a:pt x="0" y="5405746"/>
                </a:lnTo>
                <a:lnTo>
                  <a:pt x="0" y="1651025"/>
                </a:lnTo>
                <a:lnTo>
                  <a:pt x="86104" y="1461345"/>
                </a:lnTo>
                <a:cubicBezTo>
                  <a:pt x="309478" y="994133"/>
                  <a:pt x="577535" y="552369"/>
                  <a:pt x="884741" y="1415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8ADBCF01-13F0-F740-A917-3E672128B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1311" y="4589678"/>
            <a:ext cx="2244871" cy="1606406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Click to insert text and click above to add a key figure or percentage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98D9C0C3-F0EB-5E43-9FAB-01B57DE859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878" y="3810000"/>
            <a:ext cx="2466975" cy="759415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accent3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66CC1FE5-B3FA-E544-922B-36804886B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7710"/>
            <a:ext cx="8169144" cy="6237648"/>
          </a:xfrm>
          <a:custGeom>
            <a:avLst/>
            <a:gdLst>
              <a:gd name="connsiteX0" fmla="*/ 0 w 8146908"/>
              <a:gd name="connsiteY0" fmla="*/ 0 h 6237648"/>
              <a:gd name="connsiteX1" fmla="*/ 7427144 w 8146908"/>
              <a:gd name="connsiteY1" fmla="*/ 0 h 6237648"/>
              <a:gd name="connsiteX2" fmla="*/ 7505468 w 8146908"/>
              <a:gd name="connsiteY2" fmla="*/ 75291 h 6237648"/>
              <a:gd name="connsiteX3" fmla="*/ 7952658 w 8146908"/>
              <a:gd name="connsiteY3" fmla="*/ 565466 h 6237648"/>
              <a:gd name="connsiteX4" fmla="*/ 8146908 w 8146908"/>
              <a:gd name="connsiteY4" fmla="*/ 807163 h 6237648"/>
              <a:gd name="connsiteX5" fmla="*/ 8004426 w 8146908"/>
              <a:gd name="connsiteY5" fmla="*/ 997943 h 6237648"/>
              <a:gd name="connsiteX6" fmla="*/ 5798149 w 8146908"/>
              <a:gd name="connsiteY6" fmla="*/ 6024511 h 6237648"/>
              <a:gd name="connsiteX7" fmla="*/ 5760375 w 8146908"/>
              <a:gd name="connsiteY7" fmla="*/ 6237648 h 6237648"/>
              <a:gd name="connsiteX8" fmla="*/ 0 w 8146908"/>
              <a:gd name="connsiteY8" fmla="*/ 6237648 h 623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6908" h="6237648">
                <a:moveTo>
                  <a:pt x="0" y="0"/>
                </a:moveTo>
                <a:lnTo>
                  <a:pt x="7427144" y="0"/>
                </a:lnTo>
                <a:lnTo>
                  <a:pt x="7505468" y="75291"/>
                </a:lnTo>
                <a:cubicBezTo>
                  <a:pt x="7661175" y="232281"/>
                  <a:pt x="7810386" y="395821"/>
                  <a:pt x="7952658" y="565466"/>
                </a:cubicBezTo>
                <a:lnTo>
                  <a:pt x="8146908" y="807163"/>
                </a:lnTo>
                <a:lnTo>
                  <a:pt x="8004426" y="997943"/>
                </a:lnTo>
                <a:cubicBezTo>
                  <a:pt x="6939221" y="2469572"/>
                  <a:pt x="6173660" y="4175460"/>
                  <a:pt x="5798149" y="6024511"/>
                </a:cubicBezTo>
                <a:lnTo>
                  <a:pt x="5760375" y="6237648"/>
                </a:lnTo>
                <a:lnTo>
                  <a:pt x="0" y="62376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FB91ED2-6F46-2D49-A9EC-DF1E2E4E44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1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07F80590-9BCE-BA4B-873A-347FB64067CD}"/>
              </a:ext>
            </a:extLst>
          </p:cNvPr>
          <p:cNvSpPr/>
          <p:nvPr/>
        </p:nvSpPr>
        <p:spPr>
          <a:xfrm flipH="1">
            <a:off x="0" y="0"/>
            <a:ext cx="9144000" cy="6196084"/>
          </a:xfrm>
          <a:custGeom>
            <a:avLst/>
            <a:gdLst>
              <a:gd name="connsiteX0" fmla="*/ 1705585 w 9144000"/>
              <a:gd name="connsiteY0" fmla="*/ 0 h 6196084"/>
              <a:gd name="connsiteX1" fmla="*/ 9144000 w 9144000"/>
              <a:gd name="connsiteY1" fmla="*/ 0 h 6196084"/>
              <a:gd name="connsiteX2" fmla="*/ 9144000 w 9144000"/>
              <a:gd name="connsiteY2" fmla="*/ 6196084 h 6196084"/>
              <a:gd name="connsiteX3" fmla="*/ 0 w 9144000"/>
              <a:gd name="connsiteY3" fmla="*/ 6196084 h 6196084"/>
              <a:gd name="connsiteX4" fmla="*/ 0 w 9144000"/>
              <a:gd name="connsiteY4" fmla="*/ 2443464 h 6196084"/>
              <a:gd name="connsiteX5" fmla="*/ 96444 w 9144000"/>
              <a:gd name="connsiteY5" fmla="*/ 2230136 h 6196084"/>
              <a:gd name="connsiteX6" fmla="*/ 1627142 w 9144000"/>
              <a:gd name="connsiteY6" fmla="*/ 74789 h 619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196084">
                <a:moveTo>
                  <a:pt x="1705585" y="0"/>
                </a:moveTo>
                <a:lnTo>
                  <a:pt x="9144000" y="0"/>
                </a:lnTo>
                <a:lnTo>
                  <a:pt x="9144000" y="6196084"/>
                </a:lnTo>
                <a:lnTo>
                  <a:pt x="0" y="6196084"/>
                </a:lnTo>
                <a:lnTo>
                  <a:pt x="0" y="2443464"/>
                </a:lnTo>
                <a:lnTo>
                  <a:pt x="96444" y="2230136"/>
                </a:lnTo>
                <a:cubicBezTo>
                  <a:pt x="483702" y="1426445"/>
                  <a:pt x="1003368" y="698563"/>
                  <a:pt x="1627142" y="747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738EA5FF-49F0-2D48-A56B-3CC284682796}"/>
              </a:ext>
            </a:extLst>
          </p:cNvPr>
          <p:cNvSpPr/>
          <p:nvPr/>
        </p:nvSpPr>
        <p:spPr>
          <a:xfrm flipH="1">
            <a:off x="5768322" y="1"/>
            <a:ext cx="3375678" cy="6196084"/>
          </a:xfrm>
          <a:custGeom>
            <a:avLst/>
            <a:gdLst>
              <a:gd name="connsiteX0" fmla="*/ 0 w 3375678"/>
              <a:gd name="connsiteY0" fmla="*/ 0 h 6196085"/>
              <a:gd name="connsiteX1" fmla="*/ 346672 w 3375678"/>
              <a:gd name="connsiteY1" fmla="*/ 0 h 6196085"/>
              <a:gd name="connsiteX2" fmla="*/ 651118 w 3375678"/>
              <a:gd name="connsiteY2" fmla="*/ 351465 h 6196085"/>
              <a:gd name="connsiteX3" fmla="*/ 3331994 w 3375678"/>
              <a:gd name="connsiteY3" fmla="*/ 5951466 h 6196085"/>
              <a:gd name="connsiteX4" fmla="*/ 3375678 w 3375678"/>
              <a:gd name="connsiteY4" fmla="*/ 6196085 h 6196085"/>
              <a:gd name="connsiteX5" fmla="*/ 0 w 3375678"/>
              <a:gd name="connsiteY5" fmla="*/ 6196085 h 619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678" h="6196085">
                <a:moveTo>
                  <a:pt x="0" y="0"/>
                </a:moveTo>
                <a:lnTo>
                  <a:pt x="346672" y="0"/>
                </a:lnTo>
                <a:lnTo>
                  <a:pt x="651118" y="351465"/>
                </a:lnTo>
                <a:cubicBezTo>
                  <a:pt x="1964231" y="1942590"/>
                  <a:pt x="2902839" y="3854240"/>
                  <a:pt x="3331994" y="5951466"/>
                </a:cubicBezTo>
                <a:lnTo>
                  <a:pt x="3375678" y="6196085"/>
                </a:lnTo>
                <a:lnTo>
                  <a:pt x="0" y="61960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5AA59EB4-D80B-014E-A537-ACE39D02CE7F}"/>
              </a:ext>
            </a:extLst>
          </p:cNvPr>
          <p:cNvSpPr/>
          <p:nvPr/>
        </p:nvSpPr>
        <p:spPr>
          <a:xfrm flipH="1">
            <a:off x="5768321" y="793019"/>
            <a:ext cx="3375678" cy="5416919"/>
          </a:xfrm>
          <a:custGeom>
            <a:avLst/>
            <a:gdLst>
              <a:gd name="connsiteX0" fmla="*/ 996005 w 3376897"/>
              <a:gd name="connsiteY0" fmla="*/ 0 h 5405746"/>
              <a:gd name="connsiteX1" fmla="*/ 1033683 w 3376897"/>
              <a:gd name="connsiteY1" fmla="*/ 47946 h 5405746"/>
              <a:gd name="connsiteX2" fmla="*/ 3323889 w 3376897"/>
              <a:gd name="connsiteY2" fmla="*/ 5121828 h 5405746"/>
              <a:gd name="connsiteX3" fmla="*/ 3376897 w 3376897"/>
              <a:gd name="connsiteY3" fmla="*/ 5405746 h 5405746"/>
              <a:gd name="connsiteX4" fmla="*/ 0 w 3376897"/>
              <a:gd name="connsiteY4" fmla="*/ 5405746 h 5405746"/>
              <a:gd name="connsiteX5" fmla="*/ 0 w 3376897"/>
              <a:gd name="connsiteY5" fmla="*/ 1651025 h 5405746"/>
              <a:gd name="connsiteX6" fmla="*/ 86104 w 3376897"/>
              <a:gd name="connsiteY6" fmla="*/ 1461345 h 5405746"/>
              <a:gd name="connsiteX7" fmla="*/ 884741 w 3376897"/>
              <a:gd name="connsiteY7" fmla="*/ 141585 h 540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6897" h="5405746">
                <a:moveTo>
                  <a:pt x="996005" y="0"/>
                </a:moveTo>
                <a:lnTo>
                  <a:pt x="1033683" y="47946"/>
                </a:lnTo>
                <a:cubicBezTo>
                  <a:pt x="2139129" y="1526102"/>
                  <a:pt x="2934645" y="3249510"/>
                  <a:pt x="3323889" y="5121828"/>
                </a:cubicBezTo>
                <a:lnTo>
                  <a:pt x="3376897" y="5405746"/>
                </a:lnTo>
                <a:lnTo>
                  <a:pt x="0" y="5405746"/>
                </a:lnTo>
                <a:lnTo>
                  <a:pt x="0" y="1651025"/>
                </a:lnTo>
                <a:lnTo>
                  <a:pt x="86104" y="1461345"/>
                </a:lnTo>
                <a:cubicBezTo>
                  <a:pt x="309478" y="994133"/>
                  <a:pt x="577535" y="552369"/>
                  <a:pt x="884741" y="1415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A44527-C89D-304A-9768-37269AB5D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285" y="4304962"/>
            <a:ext cx="2338345" cy="1904975"/>
          </a:xfrm>
        </p:spPr>
        <p:txBody>
          <a:bodyPr/>
          <a:lstStyle>
            <a:lvl1pPr marL="0" indent="0" algn="r">
              <a:buNone/>
              <a:defRPr sz="1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0F7DE9-9047-D74F-9A83-C2C4068A1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602" y="0"/>
            <a:ext cx="4927811" cy="6196084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divider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B0A5AAA-6EC5-DB4D-9D21-5BD574BAD2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2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A7EB79-B335-8546-945D-29B84598E4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9A58C3A-F86A-6B44-BDB1-B8A329B2BC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405" y="1"/>
            <a:ext cx="7023888" cy="6173788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 marL="576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152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slide for emphasising a key point or adding an important quote, click in the text box and start typing</a:t>
            </a:r>
          </a:p>
        </p:txBody>
      </p:sp>
    </p:spTree>
    <p:extLst>
      <p:ext uri="{BB962C8B-B14F-4D97-AF65-F5344CB8AC3E}">
        <p14:creationId xmlns:p14="http://schemas.microsoft.com/office/powerpoint/2010/main" val="229800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A7EB79-B335-8546-945D-29B84598E4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2" cy="68498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9A58C3A-F86A-6B44-BDB1-B8A329B2BC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497" y="1"/>
            <a:ext cx="7015796" cy="6173788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 marL="576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152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slide for emphasising a key point or adding an important quote, click in the text box and start typing</a:t>
            </a:r>
          </a:p>
        </p:txBody>
      </p:sp>
    </p:spTree>
    <p:extLst>
      <p:ext uri="{BB962C8B-B14F-4D97-AF65-F5344CB8AC3E}">
        <p14:creationId xmlns:p14="http://schemas.microsoft.com/office/powerpoint/2010/main" val="158486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Figure / Stat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A7EB79-B335-8546-945D-29B84598E4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9A58C3A-F86A-6B44-BDB1-B8A329B2BC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405" y="3422931"/>
            <a:ext cx="6465537" cy="2451887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 marL="576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152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slide to pick out a key stat or percentage, click in the text box above to add a figure and click in this box to start typing a 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133A54-38AE-2248-99EA-EF6372FE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405" y="1625685"/>
            <a:ext cx="5494548" cy="1692050"/>
          </a:xfrm>
        </p:spPr>
        <p:txBody>
          <a:bodyPr/>
          <a:lstStyle>
            <a:lvl1pPr marL="0" indent="0">
              <a:buNone/>
              <a:defRPr sz="14000" b="1">
                <a:solidFill>
                  <a:schemeClr val="bg1"/>
                </a:solidFill>
              </a:defRPr>
            </a:lvl1pPr>
            <a:lvl2pPr marL="288000" indent="0">
              <a:buNone/>
              <a:defRPr sz="8000" b="1">
                <a:solidFill>
                  <a:schemeClr val="bg1"/>
                </a:solidFill>
              </a:defRPr>
            </a:lvl2pPr>
            <a:lvl3pPr marL="576000" indent="0">
              <a:buNone/>
              <a:defRPr sz="8000" b="1">
                <a:solidFill>
                  <a:schemeClr val="bg1"/>
                </a:solidFill>
              </a:defRPr>
            </a:lvl3pPr>
            <a:lvl4pPr marL="864000" indent="0">
              <a:buNone/>
              <a:defRPr sz="8000" b="1">
                <a:solidFill>
                  <a:schemeClr val="bg1"/>
                </a:solidFill>
              </a:defRPr>
            </a:lvl4pPr>
            <a:lvl5pPr marL="1152000" indent="0">
              <a:buNone/>
              <a:defRPr sz="8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222153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" y="311213"/>
            <a:ext cx="8195310" cy="968947"/>
          </a:xfrm>
          <a:prstGeom prst="rect">
            <a:avLst/>
          </a:prstGeom>
        </p:spPr>
        <p:txBody>
          <a:bodyPr vert="horz" lIns="0" tIns="45720" rIns="9000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499616"/>
            <a:ext cx="7886700" cy="413188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576000" marR="0" lvl="1" indent="-2880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64000" marR="0" lvl="2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152000" marR="0" lvl="3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440000" marR="0" lvl="4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423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5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5" Type="http://schemas.microsoft.com/office/2007/relationships/media" Target="../media/media4.wav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3" Type="http://schemas.microsoft.com/office/2007/relationships/media" Target="../media/media6.wav"/><Relationship Id="rId7" Type="http://schemas.microsoft.com/office/2007/relationships/media" Target="../media/media8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5" Type="http://schemas.microsoft.com/office/2007/relationships/media" Target="../media/media7.wav"/><Relationship Id="rId10" Type="http://schemas.openxmlformats.org/officeDocument/2006/relationships/image" Target="../media/image5.png"/><Relationship Id="rId4" Type="http://schemas.openxmlformats.org/officeDocument/2006/relationships/audio" Target="../media/media6.wav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7" Type="http://schemas.openxmlformats.org/officeDocument/2006/relationships/image" Target="../media/image5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Does My Baby Have Cow’s Milk Protein Allergy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45" y="836712"/>
            <a:ext cx="8195310" cy="968947"/>
          </a:xfrm>
        </p:spPr>
        <p:txBody>
          <a:bodyPr/>
          <a:lstStyle/>
          <a:p>
            <a:r>
              <a:rPr lang="en-GB" dirty="0"/>
              <a:t>The Early Home Reintroduction to Confirm</a:t>
            </a:r>
            <a:br>
              <a:rPr lang="en-GB" dirty="0"/>
            </a:br>
            <a:r>
              <a:rPr lang="en-GB" dirty="0"/>
              <a:t>the Diagnosis of Cow’s Milk Allergy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5" y="2348880"/>
            <a:ext cx="8195310" cy="3315824"/>
          </a:xfrm>
        </p:spPr>
        <p:txBody>
          <a:bodyPr/>
          <a:lstStyle/>
          <a:p>
            <a:r>
              <a:rPr lang="en-GB" dirty="0"/>
              <a:t>A carefully planned home reintroduction of cow’s </a:t>
            </a:r>
            <a:r>
              <a:rPr lang="en-GB" dirty="0" smtClean="0"/>
              <a:t>milk protein is </a:t>
            </a:r>
            <a:r>
              <a:rPr lang="en-GB" dirty="0"/>
              <a:t>needed to either confirm or </a:t>
            </a:r>
            <a:r>
              <a:rPr lang="en-GB" dirty="0" smtClean="0"/>
              <a:t>exclude the </a:t>
            </a:r>
            <a:r>
              <a:rPr lang="en-GB" dirty="0"/>
              <a:t>diagnosis of cow’s milk allergy because any </a:t>
            </a:r>
            <a:r>
              <a:rPr lang="en-GB" dirty="0" smtClean="0"/>
              <a:t>clear improvement </a:t>
            </a:r>
            <a:r>
              <a:rPr lang="en-GB" dirty="0"/>
              <a:t>in your baby’s symptoms could be due </a:t>
            </a:r>
            <a:r>
              <a:rPr lang="en-GB" dirty="0" smtClean="0"/>
              <a:t>to other </a:t>
            </a:r>
            <a:r>
              <a:rPr lang="en-GB" dirty="0"/>
              <a:t>factors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 This can be done when your baby has been on a milk free formula for 4 weeks or when breast feeding mums have excluded milk for 4 weeks.</a:t>
            </a:r>
          </a:p>
          <a:p>
            <a:r>
              <a:rPr lang="en-GB" sz="2000" b="1" u="sng" dirty="0"/>
              <a:t>Only for babies with delayed </a:t>
            </a:r>
            <a:r>
              <a:rPr lang="en-GB" sz="2000" b="1" u="sng" dirty="0" smtClean="0"/>
              <a:t>cow’s </a:t>
            </a:r>
            <a:r>
              <a:rPr lang="en-GB" sz="2000" b="1" u="sng" dirty="0"/>
              <a:t>milk protein allergy</a:t>
            </a:r>
          </a:p>
          <a:p>
            <a:endParaRPr lang="en-GB" b="1" u="sng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2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2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195310" cy="968947"/>
          </a:xfrm>
        </p:spPr>
        <p:txBody>
          <a:bodyPr/>
          <a:lstStyle/>
          <a:p>
            <a:r>
              <a:rPr lang="en-GB" dirty="0"/>
              <a:t>DO NOT start the Reintroduction 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</a:t>
            </a:r>
            <a:r>
              <a:rPr lang="en-GB" dirty="0" smtClean="0"/>
              <a:t>our </a:t>
            </a:r>
            <a:r>
              <a:rPr lang="en-GB" dirty="0" smtClean="0"/>
              <a:t>baby</a:t>
            </a:r>
            <a:r>
              <a:rPr lang="en-GB" dirty="0" smtClean="0"/>
              <a:t> </a:t>
            </a:r>
            <a:r>
              <a:rPr lang="en-GB" dirty="0"/>
              <a:t>is unwell:</a:t>
            </a:r>
          </a:p>
          <a:p>
            <a:r>
              <a:rPr lang="en-GB" dirty="0" smtClean="0"/>
              <a:t> There are any </a:t>
            </a:r>
            <a:r>
              <a:rPr lang="en-GB" dirty="0"/>
              <a:t>respiratory or breathing problems (this includes a common cold)</a:t>
            </a:r>
          </a:p>
          <a:p>
            <a:r>
              <a:rPr lang="en-GB" dirty="0" smtClean="0"/>
              <a:t>There are any </a:t>
            </a:r>
            <a:r>
              <a:rPr lang="en-GB" dirty="0"/>
              <a:t>tummy or bowel symptoms</a:t>
            </a:r>
          </a:p>
          <a:p>
            <a:r>
              <a:rPr lang="en-GB" dirty="0" smtClean="0"/>
              <a:t>There are any </a:t>
            </a:r>
            <a:r>
              <a:rPr lang="en-GB" dirty="0"/>
              <a:t>‘teething’ symptoms which are thought to be unsettling your </a:t>
            </a:r>
            <a:r>
              <a:rPr lang="en-GB" dirty="0" smtClean="0"/>
              <a:t>baby</a:t>
            </a:r>
            <a:endParaRPr lang="en-GB" dirty="0"/>
          </a:p>
          <a:p>
            <a:r>
              <a:rPr lang="en-GB" dirty="0"/>
              <a:t>If your </a:t>
            </a:r>
            <a:r>
              <a:rPr lang="en-GB" dirty="0" smtClean="0"/>
              <a:t>baby</a:t>
            </a:r>
            <a:r>
              <a:rPr lang="en-GB" dirty="0" smtClean="0"/>
              <a:t> </a:t>
            </a:r>
            <a:r>
              <a:rPr lang="en-GB" dirty="0"/>
              <a:t>has eczema -any current flare-up of the </a:t>
            </a:r>
            <a:r>
              <a:rPr lang="en-GB" dirty="0" smtClean="0"/>
              <a:t>eczema</a:t>
            </a:r>
          </a:p>
          <a:p>
            <a:r>
              <a:rPr lang="en-GB" dirty="0" smtClean="0"/>
              <a:t>You suspect that your </a:t>
            </a:r>
            <a:r>
              <a:rPr lang="en-GB" dirty="0" smtClean="0"/>
              <a:t>baby</a:t>
            </a:r>
            <a:r>
              <a:rPr lang="en-GB" dirty="0" smtClean="0"/>
              <a:t> </a:t>
            </a:r>
            <a:r>
              <a:rPr lang="en-GB" dirty="0" smtClean="0"/>
              <a:t>has had an immediate reaction to milk, or could have multiple food allergies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2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4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95310" cy="9689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challenge a formula fed baby to confirm </a:t>
            </a:r>
            <a:r>
              <a:rPr lang="en-GB" dirty="0" smtClean="0"/>
              <a:t>the diagnosis of Cow’s </a:t>
            </a:r>
            <a:r>
              <a:rPr lang="en-GB" dirty="0"/>
              <a:t>M</a:t>
            </a:r>
            <a:r>
              <a:rPr lang="en-GB" dirty="0" smtClean="0"/>
              <a:t>ilk </a:t>
            </a:r>
            <a:r>
              <a:rPr lang="en-GB" dirty="0"/>
              <a:t>P</a:t>
            </a:r>
            <a:r>
              <a:rPr lang="en-GB" dirty="0" smtClean="0"/>
              <a:t>rotein Allergy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95868"/>
            <a:ext cx="8195310" cy="3675864"/>
          </a:xfrm>
        </p:spPr>
        <p:txBody>
          <a:bodyPr/>
          <a:lstStyle/>
          <a:p>
            <a:r>
              <a:rPr lang="en-GB" dirty="0" smtClean="0"/>
              <a:t>Add 1oz of cow’s milk infant formula into the FIRST </a:t>
            </a:r>
            <a:r>
              <a:rPr lang="en-GB" dirty="0"/>
              <a:t>bottle of the </a:t>
            </a:r>
            <a:r>
              <a:rPr lang="en-GB" dirty="0" smtClean="0"/>
              <a:t>day, </a:t>
            </a:r>
            <a:r>
              <a:rPr lang="en-GB" dirty="0" err="1" smtClean="0"/>
              <a:t>eg</a:t>
            </a:r>
            <a:r>
              <a:rPr lang="en-GB" dirty="0" smtClean="0"/>
              <a:t> a 6oz bottle would be made as 5 </a:t>
            </a:r>
            <a:r>
              <a:rPr lang="en-GB" dirty="0" err="1" smtClean="0"/>
              <a:t>oz</a:t>
            </a:r>
            <a:r>
              <a:rPr lang="en-GB" dirty="0" smtClean="0"/>
              <a:t> prescribed formula and 1oz cow’s milk infant formula.</a:t>
            </a:r>
          </a:p>
          <a:p>
            <a:endParaRPr lang="en-GB" dirty="0" smtClean="0"/>
          </a:p>
          <a:p>
            <a:r>
              <a:rPr lang="en-GB" dirty="0" smtClean="0"/>
              <a:t> For </a:t>
            </a:r>
            <a:r>
              <a:rPr lang="en-GB" dirty="0"/>
              <a:t>the rest of the day, all </a:t>
            </a:r>
            <a:r>
              <a:rPr lang="en-GB" dirty="0" smtClean="0"/>
              <a:t>the remaining </a:t>
            </a:r>
            <a:r>
              <a:rPr lang="en-GB" dirty="0"/>
              <a:t>bottles will continue to be made up only </a:t>
            </a:r>
            <a:r>
              <a:rPr lang="en-GB" dirty="0" smtClean="0"/>
              <a:t>with the prescribed formula. </a:t>
            </a:r>
          </a:p>
          <a:p>
            <a:endParaRPr lang="en-GB" dirty="0" smtClean="0"/>
          </a:p>
          <a:p>
            <a:r>
              <a:rPr lang="en-GB" dirty="0" smtClean="0"/>
              <a:t>If this is tolerated the next day make the first bottle as 2oz of cow’s milk infant formula and 4oz of </a:t>
            </a:r>
            <a:r>
              <a:rPr lang="en-GB" dirty="0"/>
              <a:t>the </a:t>
            </a:r>
            <a:r>
              <a:rPr lang="en-GB" dirty="0" smtClean="0"/>
              <a:t>prescribed formula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95310" cy="968947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challenge a formula fed baby to confirm that the baby does have C</a:t>
            </a:r>
            <a:r>
              <a:rPr lang="en-GB" dirty="0" smtClean="0"/>
              <a:t>ow’s </a:t>
            </a:r>
            <a:r>
              <a:rPr lang="en-GB" dirty="0"/>
              <a:t>M</a:t>
            </a:r>
            <a:r>
              <a:rPr lang="en-GB" dirty="0" smtClean="0"/>
              <a:t>ilk </a:t>
            </a:r>
            <a:r>
              <a:rPr lang="en-GB" dirty="0"/>
              <a:t>P</a:t>
            </a:r>
            <a:r>
              <a:rPr lang="en-GB" dirty="0" smtClean="0"/>
              <a:t>rotein Allergy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/>
              <a:t>Each day increase the amount of </a:t>
            </a:r>
            <a:r>
              <a:rPr lang="en-GB" dirty="0" smtClean="0"/>
              <a:t>cow’s milk infant </a:t>
            </a:r>
            <a:r>
              <a:rPr lang="en-GB" dirty="0"/>
              <a:t>formula in the first bottle only by </a:t>
            </a:r>
            <a:r>
              <a:rPr lang="en-GB" dirty="0" smtClean="0"/>
              <a:t>1oz </a:t>
            </a:r>
            <a:r>
              <a:rPr lang="en-GB" dirty="0"/>
              <a:t>and reduce the </a:t>
            </a:r>
            <a:r>
              <a:rPr lang="en-GB" dirty="0" smtClean="0"/>
              <a:t>prescribed </a:t>
            </a:r>
            <a:r>
              <a:rPr lang="en-GB" dirty="0"/>
              <a:t>formula. accordingly until the first bottle of the day is </a:t>
            </a:r>
            <a:r>
              <a:rPr lang="en-GB" dirty="0" smtClean="0"/>
              <a:t>all cow’s milk infant </a:t>
            </a:r>
            <a:r>
              <a:rPr lang="en-GB" dirty="0"/>
              <a:t>formula.</a:t>
            </a:r>
          </a:p>
          <a:p>
            <a:r>
              <a:rPr lang="en-GB" dirty="0"/>
              <a:t> </a:t>
            </a:r>
            <a:r>
              <a:rPr lang="en-GB" dirty="0" smtClean="0"/>
              <a:t>If this is tolerated gradually replace bottles of the prescribed formula</a:t>
            </a:r>
            <a:r>
              <a:rPr lang="en-GB" dirty="0"/>
              <a:t> </a:t>
            </a:r>
            <a:r>
              <a:rPr lang="en-GB" dirty="0" smtClean="0"/>
              <a:t>with cow’s milk infant formula until baby is on all cow’s milk formula.</a:t>
            </a:r>
          </a:p>
          <a:p>
            <a:r>
              <a:rPr lang="en-GB" dirty="0" smtClean="0"/>
              <a:t>If </a:t>
            </a:r>
            <a:r>
              <a:rPr lang="en-GB" dirty="0"/>
              <a:t>the symptoms return, </a:t>
            </a:r>
            <a:r>
              <a:rPr lang="en-GB" b="1" dirty="0"/>
              <a:t>STOP </a:t>
            </a:r>
            <a:r>
              <a:rPr lang="en-GB" dirty="0"/>
              <a:t>the </a:t>
            </a:r>
            <a:r>
              <a:rPr lang="en-GB" dirty="0" smtClean="0"/>
              <a:t>reintroduction</a:t>
            </a:r>
            <a:r>
              <a:rPr lang="en-GB" dirty="0"/>
              <a:t>. Give only the prescribed formula again.</a:t>
            </a:r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2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195310" cy="968947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challenge a </a:t>
            </a:r>
            <a:r>
              <a:rPr lang="en-GB" dirty="0" smtClean="0"/>
              <a:t>breast </a:t>
            </a:r>
            <a:r>
              <a:rPr lang="en-GB" dirty="0"/>
              <a:t>fed baby to confirm that the baby </a:t>
            </a:r>
            <a:r>
              <a:rPr lang="en-GB" dirty="0" smtClean="0"/>
              <a:t>has</a:t>
            </a:r>
            <a:r>
              <a:rPr lang="en-GB" dirty="0" smtClean="0"/>
              <a:t> </a:t>
            </a:r>
            <a:r>
              <a:rPr lang="en-GB" dirty="0"/>
              <a:t>C</a:t>
            </a:r>
            <a:r>
              <a:rPr lang="en-GB" dirty="0" smtClean="0"/>
              <a:t>ow’s </a:t>
            </a:r>
            <a:r>
              <a:rPr lang="en-GB" dirty="0"/>
              <a:t>M</a:t>
            </a:r>
            <a:r>
              <a:rPr lang="en-GB" dirty="0" smtClean="0"/>
              <a:t>ilk </a:t>
            </a:r>
            <a:r>
              <a:rPr lang="en-GB" dirty="0"/>
              <a:t>P</a:t>
            </a:r>
            <a:r>
              <a:rPr lang="en-GB" dirty="0" smtClean="0"/>
              <a:t>rotein Allergy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195310" cy="3816424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If </a:t>
            </a:r>
            <a:r>
              <a:rPr lang="en-GB" dirty="0">
                <a:latin typeface="+mj-lt"/>
              </a:rPr>
              <a:t>you </a:t>
            </a:r>
            <a:r>
              <a:rPr lang="en-GB" dirty="0" smtClean="0">
                <a:latin typeface="+mj-lt"/>
              </a:rPr>
              <a:t>are </a:t>
            </a:r>
            <a:r>
              <a:rPr lang="en-GB" dirty="0">
                <a:latin typeface="+mj-lt"/>
              </a:rPr>
              <a:t>breast feeding and on a milk free diet yourself, </a:t>
            </a:r>
            <a:r>
              <a:rPr lang="en-GB" dirty="0" smtClean="0">
                <a:latin typeface="+mj-lt"/>
              </a:rPr>
              <a:t>start eating </a:t>
            </a:r>
            <a:r>
              <a:rPr lang="en-GB" dirty="0">
                <a:latin typeface="+mj-lt"/>
              </a:rPr>
              <a:t>products containing milk again, </a:t>
            </a:r>
            <a:r>
              <a:rPr lang="en-GB" dirty="0" smtClean="0">
                <a:latin typeface="+mj-lt"/>
              </a:rPr>
              <a:t>e.g. </a:t>
            </a:r>
            <a:r>
              <a:rPr lang="en-GB" dirty="0">
                <a:latin typeface="+mj-lt"/>
              </a:rPr>
              <a:t>milk, </a:t>
            </a:r>
            <a:r>
              <a:rPr lang="en-GB" dirty="0" smtClean="0">
                <a:latin typeface="+mj-lt"/>
              </a:rPr>
              <a:t>cheese and </a:t>
            </a:r>
            <a:r>
              <a:rPr lang="en-GB" dirty="0">
                <a:latin typeface="+mj-lt"/>
              </a:rPr>
              <a:t>yoghurt</a:t>
            </a:r>
            <a:r>
              <a:rPr lang="en-GB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If the symptoms return, </a:t>
            </a:r>
            <a:r>
              <a:rPr lang="en-GB" b="1" dirty="0">
                <a:latin typeface="+mj-lt"/>
              </a:rPr>
              <a:t>STOP </a:t>
            </a:r>
            <a:r>
              <a:rPr lang="en-GB" dirty="0">
                <a:latin typeface="+mj-lt"/>
              </a:rPr>
              <a:t>the </a:t>
            </a:r>
            <a:r>
              <a:rPr lang="en-GB" dirty="0" smtClean="0">
                <a:latin typeface="+mj-lt"/>
              </a:rPr>
              <a:t>reintroduction</a:t>
            </a:r>
            <a:r>
              <a:rPr lang="en-GB" dirty="0">
                <a:latin typeface="+mj-lt"/>
              </a:rPr>
              <a:t>, </a:t>
            </a:r>
            <a:r>
              <a:rPr lang="en-GB" dirty="0" smtClean="0">
                <a:latin typeface="+mj-lt"/>
              </a:rPr>
              <a:t>return to </a:t>
            </a:r>
            <a:r>
              <a:rPr lang="en-GB" dirty="0">
                <a:latin typeface="+mj-lt"/>
              </a:rPr>
              <a:t>your full milk exclusion diet and inform your doctor </a:t>
            </a:r>
            <a:r>
              <a:rPr lang="en-GB" dirty="0" smtClean="0">
                <a:latin typeface="+mj-lt"/>
              </a:rPr>
              <a:t>or dietitian</a:t>
            </a:r>
            <a:r>
              <a:rPr lang="en-GB" dirty="0">
                <a:latin typeface="+mj-lt"/>
              </a:rPr>
              <a:t>. Your </a:t>
            </a:r>
            <a:r>
              <a:rPr lang="en-GB" dirty="0" smtClean="0">
                <a:latin typeface="+mj-lt"/>
              </a:rPr>
              <a:t>babies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symptoms should settle again </a:t>
            </a:r>
            <a:r>
              <a:rPr lang="en-GB" dirty="0" smtClean="0">
                <a:latin typeface="+mj-lt"/>
              </a:rPr>
              <a:t>within a </a:t>
            </a:r>
            <a:r>
              <a:rPr lang="en-GB" dirty="0">
                <a:latin typeface="+mj-lt"/>
              </a:rPr>
              <a:t>few days and the diagnosis of cow’s milk allergy is </a:t>
            </a:r>
            <a:r>
              <a:rPr lang="en-GB" dirty="0" smtClean="0">
                <a:latin typeface="+mj-lt"/>
              </a:rPr>
              <a:t>now confirmed.</a:t>
            </a:r>
            <a:endParaRPr lang="en-GB" dirty="0">
              <a:latin typeface="+mj-lt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3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95310" cy="968947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challenge a breast fed baby to confirm that the baby does have C</a:t>
            </a:r>
            <a:r>
              <a:rPr lang="en-GB" dirty="0" smtClean="0"/>
              <a:t>ow’s </a:t>
            </a:r>
            <a:r>
              <a:rPr lang="en-GB" dirty="0"/>
              <a:t>M</a:t>
            </a:r>
            <a:r>
              <a:rPr lang="en-GB" dirty="0" smtClean="0"/>
              <a:t>ilk </a:t>
            </a:r>
            <a:r>
              <a:rPr lang="en-GB" dirty="0"/>
              <a:t>P</a:t>
            </a:r>
            <a:r>
              <a:rPr lang="en-GB" dirty="0" smtClean="0"/>
              <a:t>rotein Allergy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195310" cy="436921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If no symptoms occur, you can continue to drink </a:t>
            </a:r>
            <a:r>
              <a:rPr lang="en-GB" sz="2000" dirty="0" smtClean="0"/>
              <a:t>cow’s milk </a:t>
            </a:r>
            <a:r>
              <a:rPr lang="en-GB" sz="2000" dirty="0"/>
              <a:t>and eat cow’s milk containing products, e.g. </a:t>
            </a:r>
            <a:r>
              <a:rPr lang="en-GB" sz="2000" dirty="0" smtClean="0"/>
              <a:t>cheese and </a:t>
            </a:r>
            <a:r>
              <a:rPr lang="en-GB" sz="2000" dirty="0"/>
              <a:t>yoghurt. Your </a:t>
            </a:r>
            <a:r>
              <a:rPr lang="en-GB" sz="2000" dirty="0" smtClean="0"/>
              <a:t>baby</a:t>
            </a:r>
            <a:r>
              <a:rPr lang="en-GB" sz="2000" dirty="0" smtClean="0"/>
              <a:t> </a:t>
            </a:r>
            <a:r>
              <a:rPr lang="en-GB" sz="2000" dirty="0"/>
              <a:t>does not have cow’s milk allergy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In </a:t>
            </a:r>
            <a:r>
              <a:rPr lang="en-GB" sz="2000" dirty="0"/>
              <a:t>a few </a:t>
            </a:r>
            <a:r>
              <a:rPr lang="en-GB" sz="2000" dirty="0" smtClean="0"/>
              <a:t>babies</a:t>
            </a:r>
            <a:r>
              <a:rPr lang="en-GB" sz="2000" dirty="0" smtClean="0"/>
              <a:t> </a:t>
            </a:r>
            <a:r>
              <a:rPr lang="en-GB" sz="2000" dirty="0"/>
              <a:t>possible symptoms of cow’s milk </a:t>
            </a:r>
            <a:r>
              <a:rPr lang="en-GB" sz="2000" dirty="0" smtClean="0"/>
              <a:t>allergy may </a:t>
            </a:r>
            <a:r>
              <a:rPr lang="en-GB" sz="2000" dirty="0"/>
              <a:t>appear later when larger amounts of cow’s </a:t>
            </a:r>
            <a:r>
              <a:rPr lang="en-GB" sz="2000" dirty="0" smtClean="0"/>
              <a:t>milk protein </a:t>
            </a:r>
            <a:r>
              <a:rPr lang="en-GB" sz="2000" dirty="0"/>
              <a:t>come to be introduced into the </a:t>
            </a:r>
            <a:r>
              <a:rPr lang="en-GB" sz="2000" dirty="0" smtClean="0"/>
              <a:t>babies</a:t>
            </a:r>
            <a:r>
              <a:rPr lang="en-GB" sz="2000" dirty="0" smtClean="0"/>
              <a:t> </a:t>
            </a:r>
            <a:r>
              <a:rPr lang="en-GB" sz="2000" dirty="0"/>
              <a:t>diet, </a:t>
            </a:r>
            <a:r>
              <a:rPr lang="en-GB" sz="2000" dirty="0" smtClean="0"/>
              <a:t>either when </a:t>
            </a:r>
            <a:r>
              <a:rPr lang="en-GB" sz="2000" dirty="0"/>
              <a:t>formula milk is introduced or on weaning when </a:t>
            </a:r>
            <a:r>
              <a:rPr lang="en-GB" sz="2000" dirty="0" smtClean="0"/>
              <a:t>milk containing </a:t>
            </a:r>
            <a:r>
              <a:rPr lang="en-GB" sz="2000" dirty="0"/>
              <a:t>products or plain milk is introduced.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Should this </a:t>
            </a:r>
            <a:r>
              <a:rPr lang="en-GB" sz="2000" dirty="0"/>
              <a:t>happen contact your doctor or </a:t>
            </a:r>
            <a:r>
              <a:rPr lang="en-GB" sz="2000" dirty="0" err="1"/>
              <a:t>dietitian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HFT-Powerpoint-Template-2019">
  <a:themeElements>
    <a:clrScheme name="STH Dec18">
      <a:dk1>
        <a:srgbClr val="005EB8"/>
      </a:dk1>
      <a:lt1>
        <a:srgbClr val="FFFFFF"/>
      </a:lt1>
      <a:dk2>
        <a:srgbClr val="415563"/>
      </a:dk2>
      <a:lt2>
        <a:srgbClr val="E8EDEE"/>
      </a:lt2>
      <a:accent1>
        <a:srgbClr val="003087"/>
      </a:accent1>
      <a:accent2>
        <a:srgbClr val="0071CE"/>
      </a:accent2>
      <a:accent3>
        <a:srgbClr val="41B6E6"/>
      </a:accent3>
      <a:accent4>
        <a:srgbClr val="768692"/>
      </a:accent4>
      <a:accent5>
        <a:srgbClr val="415563"/>
      </a:accent5>
      <a:accent6>
        <a:srgbClr val="78BE20"/>
      </a:accent6>
      <a:hlink>
        <a:srgbClr val="CC10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STHFT-Powerpoint-Template-2019</Template>
  <TotalTime>104</TotalTime>
  <Words>565</Words>
  <Application>Microsoft Office PowerPoint</Application>
  <PresentationFormat>On-screen Show (4:3)</PresentationFormat>
  <Paragraphs>36</Paragraphs>
  <Slides>7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STHFT-Powerpoint-Template-2019</vt:lpstr>
      <vt:lpstr>Does My Baby Have Cow’s Milk Protein Allergy</vt:lpstr>
      <vt:lpstr>The Early Home Reintroduction to Confirm the Diagnosis of Cow’s Milk Allergy</vt:lpstr>
      <vt:lpstr>DO NOT start the Reintroduction if</vt:lpstr>
      <vt:lpstr>How to challenge a formula fed baby to confirm the diagnosis of Cow’s Milk Protein Allergy </vt:lpstr>
      <vt:lpstr>How to challenge a formula fed baby to confirm that the baby does have Cow’s Milk Protein Allergy </vt:lpstr>
      <vt:lpstr>How to challenge a breast fed baby to confirm that the baby has Cow’s Milk Protein Allergy </vt:lpstr>
      <vt:lpstr>How to challenge a breast fed baby to confirm that the baby does have Cow’s Milk Protein Allergy </vt:lpstr>
    </vt:vector>
  </TitlesOfParts>
  <Company>South Tees Hospitals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Donohoe Sarah (RTR) South Tees NHS Trust</dc:creator>
  <cp:lastModifiedBy>Donohoe Sarah (RTR) South Tees NHS Trust</cp:lastModifiedBy>
  <cp:revision>7</cp:revision>
  <dcterms:created xsi:type="dcterms:W3CDTF">2020-03-25T10:38:08Z</dcterms:created>
  <dcterms:modified xsi:type="dcterms:W3CDTF">2020-03-31T14:50:27Z</dcterms:modified>
</cp:coreProperties>
</file>