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73" r:id="rId8"/>
    <p:sldId id="274" r:id="rId9"/>
    <p:sldId id="275" r:id="rId10"/>
    <p:sldId id="281" r:id="rId11"/>
    <p:sldId id="276" r:id="rId12"/>
    <p:sldId id="284" r:id="rId13"/>
    <p:sldId id="285" r:id="rId14"/>
    <p:sldId id="282" r:id="rId15"/>
    <p:sldId id="283" r:id="rId16"/>
    <p:sldId id="277" r:id="rId17"/>
    <p:sldId id="278" r:id="rId18"/>
    <p:sldId id="279" r:id="rId19"/>
    <p:sldId id="280"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37"/>
    <p:restoredTop sz="96327"/>
  </p:normalViewPr>
  <p:slideViewPr>
    <p:cSldViewPr snapToGrid="0" snapToObjects="1">
      <p:cViewPr varScale="1">
        <p:scale>
          <a:sx n="67" d="100"/>
          <a:sy n="67"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62-2F42-D543-B0B2-2D5874547A40}"/>
              </a:ext>
            </a:extLst>
          </p:cNvPr>
          <p:cNvSpPr>
            <a:spLocks noGrp="1"/>
          </p:cNvSpPr>
          <p:nvPr>
            <p:ph type="ctrTitle"/>
          </p:nvPr>
        </p:nvSpPr>
        <p:spPr/>
        <p:txBody>
          <a:bodyPr/>
          <a:lstStyle/>
          <a:p>
            <a:r>
              <a:rPr lang="en-US" dirty="0"/>
              <a:t>Norovirus </a:t>
            </a:r>
            <a:br>
              <a:rPr lang="en-US" dirty="0"/>
            </a:br>
            <a:endParaRPr lang="en-US" dirty="0"/>
          </a:p>
        </p:txBody>
      </p:sp>
      <p:sp>
        <p:nvSpPr>
          <p:cNvPr id="3" name="Subtitle 2">
            <a:extLst>
              <a:ext uri="{FF2B5EF4-FFF2-40B4-BE49-F238E27FC236}">
                <a16:creationId xmlns:a16="http://schemas.microsoft.com/office/drawing/2014/main" id="{D579C8F5-0FD4-B24F-848A-367120A9795E}"/>
              </a:ext>
            </a:extLst>
          </p:cNvPr>
          <p:cNvSpPr>
            <a:spLocks noGrp="1"/>
          </p:cNvSpPr>
          <p:nvPr>
            <p:ph type="subTitle" idx="1"/>
          </p:nvPr>
        </p:nvSpPr>
        <p:spPr/>
        <p:txBody>
          <a:bodyPr/>
          <a:lstStyle/>
          <a:p>
            <a:r>
              <a:rPr lang="en-US" dirty="0"/>
              <a:t>June 2022</a:t>
            </a:r>
          </a:p>
          <a:p>
            <a:r>
              <a:rPr lang="en-US" dirty="0"/>
              <a:t>Clair Stokes </a:t>
            </a:r>
          </a:p>
          <a:p>
            <a:r>
              <a:rPr lang="en-US" dirty="0" err="1"/>
              <a:t>IPCNurse</a:t>
            </a:r>
            <a:r>
              <a:rPr lang="en-US" dirty="0"/>
              <a:t> Dom Care </a:t>
            </a:r>
          </a:p>
        </p:txBody>
      </p:sp>
    </p:spTree>
    <p:extLst>
      <p:ext uri="{BB962C8B-B14F-4D97-AF65-F5344CB8AC3E}">
        <p14:creationId xmlns:p14="http://schemas.microsoft.com/office/powerpoint/2010/main" val="3065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BE69-D2B9-40F2-AFB1-E283296E72E2}"/>
              </a:ext>
            </a:extLst>
          </p:cNvPr>
          <p:cNvSpPr>
            <a:spLocks noGrp="1"/>
          </p:cNvSpPr>
          <p:nvPr>
            <p:ph type="title"/>
          </p:nvPr>
        </p:nvSpPr>
        <p:spPr/>
        <p:txBody>
          <a:bodyPr/>
          <a:lstStyle/>
          <a:p>
            <a:r>
              <a:rPr lang="en-GB" dirty="0"/>
              <a:t>Hand Hygiene</a:t>
            </a:r>
          </a:p>
        </p:txBody>
      </p:sp>
      <p:sp>
        <p:nvSpPr>
          <p:cNvPr id="3" name="Text Placeholder 2">
            <a:extLst>
              <a:ext uri="{FF2B5EF4-FFF2-40B4-BE49-F238E27FC236}">
                <a16:creationId xmlns:a16="http://schemas.microsoft.com/office/drawing/2014/main" id="{CF34DA1D-E928-4FB0-8C61-19C5684EE538}"/>
              </a:ext>
            </a:extLst>
          </p:cNvPr>
          <p:cNvSpPr>
            <a:spLocks noGrp="1"/>
          </p:cNvSpPr>
          <p:nvPr>
            <p:ph type="body" idx="1"/>
          </p:nvPr>
        </p:nvSpPr>
        <p:spPr/>
        <p:txBody>
          <a:bodyPr/>
          <a:lstStyle/>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H</a:t>
            </a:r>
            <a:r>
              <a:rPr lang="en-GB" sz="1600" dirty="0">
                <a:effectLst/>
                <a:latin typeface="Calibri" panose="020F0502020204030204" pitchFamily="34" charset="0"/>
                <a:ea typeface="Calibri" panose="020F0502020204030204" pitchFamily="34" charset="0"/>
                <a:cs typeface="Times New Roman" panose="02020603050405020304" pitchFamily="18" charset="0"/>
              </a:rPr>
              <a:t>andwashing is essential during an outbreak of gastroenteritis. Alcohol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handrub</a:t>
            </a:r>
            <a:r>
              <a:rPr lang="en-GB" sz="1600" dirty="0">
                <a:effectLst/>
                <a:latin typeface="Calibri" panose="020F0502020204030204" pitchFamily="34" charset="0"/>
                <a:ea typeface="Calibri" panose="020F0502020204030204" pitchFamily="34" charset="0"/>
                <a:cs typeface="Times New Roman" panose="02020603050405020304" pitchFamily="18" charset="0"/>
              </a:rPr>
              <a:t> is only partially effective at killing viruses, e.g. that cause diarrhoea, such as Norovirus, and, therefore, should not be used.</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Handwashing with liquid soap and warm running water is required.</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Residents with symptoms should be encouraged to wash their hands thoroughly with liquid soap and warm running water or be provided with moist (non-alcohol) skin wipes after an episode of vomiting or diarrhoea, using the toilet/commode and before meals.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residents should wash hands thoroughly with liquid soap and warm water or use moist (non-alcohol) skin wipes before meals. Staff should also be reminded to wash hands thoroughly before their breaks and before eating and drinking.</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Liquid soap and paper towels must be available for staff to use in all resident’s rooms. It is not acceptable for staff to leave a resident’s room without washing their hands.</a:t>
            </a:r>
          </a:p>
          <a:p>
            <a:endParaRPr lang="en-GB" sz="1600" dirty="0"/>
          </a:p>
        </p:txBody>
      </p:sp>
      <p:sp>
        <p:nvSpPr>
          <p:cNvPr id="4" name="Text Placeholder 3">
            <a:extLst>
              <a:ext uri="{FF2B5EF4-FFF2-40B4-BE49-F238E27FC236}">
                <a16:creationId xmlns:a16="http://schemas.microsoft.com/office/drawing/2014/main" id="{8A08113D-3385-4DB2-8D8C-8361FAB047B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1670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7344-1DD3-4C1F-8725-391959FA989F}"/>
              </a:ext>
            </a:extLst>
          </p:cNvPr>
          <p:cNvSpPr>
            <a:spLocks noGrp="1"/>
          </p:cNvSpPr>
          <p:nvPr>
            <p:ph type="title"/>
          </p:nvPr>
        </p:nvSpPr>
        <p:spPr/>
        <p:txBody>
          <a:bodyPr/>
          <a:lstStyle/>
          <a:p>
            <a:r>
              <a:rPr lang="en-GB" dirty="0"/>
              <a:t>Environmental cleaning and disinfection</a:t>
            </a:r>
          </a:p>
        </p:txBody>
      </p:sp>
      <p:sp>
        <p:nvSpPr>
          <p:cNvPr id="3" name="Text Placeholder 2">
            <a:extLst>
              <a:ext uri="{FF2B5EF4-FFF2-40B4-BE49-F238E27FC236}">
                <a16:creationId xmlns:a16="http://schemas.microsoft.com/office/drawing/2014/main" id="{C6B46687-C362-466F-BC58-99AD3DF7EC8F}"/>
              </a:ext>
            </a:extLst>
          </p:cNvPr>
          <p:cNvSpPr>
            <a:spLocks noGrp="1"/>
          </p:cNvSpPr>
          <p:nvPr>
            <p:ph type="body" idx="1"/>
          </p:nvPr>
        </p:nvSpPr>
        <p:spPr>
          <a:xfrm>
            <a:off x="448633" y="1162877"/>
            <a:ext cx="7602063" cy="4681333"/>
          </a:xfrm>
        </p:spPr>
        <p:txBody>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It is essential for environmental cleaning to be undertake during an outbreak at least twice daily to include all communal items regularly touched by residents, e.g. hand rails, tables, door knobs.</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Routine/usual cleaning products should be replaced with a virucidal product, such as chlorine-based disinfectants:</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o Milton 2% at a dilution of 1,000 ppm, e.g. 50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mls</a:t>
            </a:r>
            <a:r>
              <a:rPr lang="en-GB" sz="1600" dirty="0">
                <a:effectLst/>
                <a:latin typeface="Calibri" panose="020F0502020204030204" pitchFamily="34" charset="0"/>
                <a:ea typeface="Calibri" panose="020F0502020204030204" pitchFamily="34" charset="0"/>
                <a:cs typeface="Times New Roman" panose="02020603050405020304" pitchFamily="18" charset="0"/>
              </a:rPr>
              <a:t> of Milton added to 1litre of water. (Note: Milton spray bottles do not contain the correct dilution to be effective against viral gastroenteritis)</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o Household bleach diluted to 1 in 100, e.g. 10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mls</a:t>
            </a:r>
            <a:r>
              <a:rPr lang="en-GB" sz="1600" dirty="0">
                <a:effectLst/>
                <a:latin typeface="Calibri" panose="020F0502020204030204" pitchFamily="34" charset="0"/>
                <a:ea typeface="Calibri" panose="020F0502020204030204" pitchFamily="34" charset="0"/>
                <a:cs typeface="Times New Roman" panose="02020603050405020304" pitchFamily="18" charset="0"/>
              </a:rPr>
              <a:t> of bleach in 1 litre of water</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It is essential that the correct concentration of the solution is made up to ensure that it is effective in killing the virus.</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A fresh solution of chlorine-based disinfectant should be made every 24 hours as the concentration becomes less effective after this time period. The date and time should be recorded when the solution is made up.</a:t>
            </a:r>
          </a:p>
        </p:txBody>
      </p:sp>
      <p:sp>
        <p:nvSpPr>
          <p:cNvPr id="4" name="Text Placeholder 3">
            <a:extLst>
              <a:ext uri="{FF2B5EF4-FFF2-40B4-BE49-F238E27FC236}">
                <a16:creationId xmlns:a16="http://schemas.microsoft.com/office/drawing/2014/main" id="{61FDFB5A-1BAC-45E9-94FC-2C6F651413B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5752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2D03-8A69-4FEC-B54C-C88CB67855F9}"/>
              </a:ext>
            </a:extLst>
          </p:cNvPr>
          <p:cNvSpPr>
            <a:spLocks noGrp="1"/>
          </p:cNvSpPr>
          <p:nvPr>
            <p:ph type="title"/>
          </p:nvPr>
        </p:nvSpPr>
        <p:spPr/>
        <p:txBody>
          <a:bodyPr/>
          <a:lstStyle/>
          <a:p>
            <a:r>
              <a:rPr lang="en-GB" dirty="0" err="1"/>
              <a:t>Cont</a:t>
            </a:r>
            <a:r>
              <a:rPr lang="en-GB" dirty="0"/>
              <a:t>….</a:t>
            </a:r>
          </a:p>
        </p:txBody>
      </p:sp>
      <p:sp>
        <p:nvSpPr>
          <p:cNvPr id="3" name="Text Placeholder 2">
            <a:extLst>
              <a:ext uri="{FF2B5EF4-FFF2-40B4-BE49-F238E27FC236}">
                <a16:creationId xmlns:a16="http://schemas.microsoft.com/office/drawing/2014/main" id="{E0A0BE29-E8CB-45B0-8460-440A2F64489B}"/>
              </a:ext>
            </a:extLst>
          </p:cNvPr>
          <p:cNvSpPr>
            <a:spLocks noGrp="1"/>
          </p:cNvSpPr>
          <p:nvPr>
            <p:ph type="body" idx="1"/>
          </p:nvPr>
        </p:nvSpPr>
        <p:spPr/>
        <p:txBody>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Equipment used on a symptomatic resident until they are 48 hours symptom free, must be cleaned and disinfected.</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Toilets and facilities should be cleaned a minimum of twice daily and additionally when contaminated. Commodes, including the frame and underneath surfaces, should be cleaned after each use.</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After use, the bucket/sink should be filled with pH neutral detergent and warm water and the pan immersed, washed and dried with paper towels. It should then be wiped with a virucidal disinfectant solution, and allowed to dry.</a:t>
            </a:r>
          </a:p>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Vomit or diarrhoea should be removed using absorbent paper towels, and disposed of as infectious waste. Hard surfaces and non-carpeted areas should be disinfected using the appropriate spillage kit or a virucidal disinfectant. A chlorine-based disinfectant solution may damage carpeted areas, therefore, they should be cleaned with pH neutral detergent and warm water, carpet shampoo machine or steam cleaned.</a:t>
            </a:r>
            <a:endParaRPr lang="en-GB" sz="1600" dirty="0"/>
          </a:p>
          <a:p>
            <a:endParaRPr lang="en-GB" sz="1600" dirty="0"/>
          </a:p>
        </p:txBody>
      </p:sp>
      <p:sp>
        <p:nvSpPr>
          <p:cNvPr id="4" name="Text Placeholder 3">
            <a:extLst>
              <a:ext uri="{FF2B5EF4-FFF2-40B4-BE49-F238E27FC236}">
                <a16:creationId xmlns:a16="http://schemas.microsoft.com/office/drawing/2014/main" id="{0F1BC0A6-3286-40DF-8238-0B396BFB2E3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4303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70C7-20BB-4C7E-9F03-D92BF2845D90}"/>
              </a:ext>
            </a:extLst>
          </p:cNvPr>
          <p:cNvSpPr>
            <a:spLocks noGrp="1"/>
          </p:cNvSpPr>
          <p:nvPr>
            <p:ph type="title"/>
          </p:nvPr>
        </p:nvSpPr>
        <p:spPr/>
        <p:txBody>
          <a:bodyPr/>
          <a:lstStyle/>
          <a:p>
            <a:r>
              <a:rPr lang="en-GB" dirty="0" err="1"/>
              <a:t>Cont</a:t>
            </a:r>
            <a:r>
              <a:rPr lang="en-GB" dirty="0"/>
              <a:t>…</a:t>
            </a:r>
          </a:p>
        </p:txBody>
      </p:sp>
      <p:sp>
        <p:nvSpPr>
          <p:cNvPr id="3" name="Text Placeholder 2">
            <a:extLst>
              <a:ext uri="{FF2B5EF4-FFF2-40B4-BE49-F238E27FC236}">
                <a16:creationId xmlns:a16="http://schemas.microsoft.com/office/drawing/2014/main" id="{78EB5308-9F23-47D2-93AA-0C818CAB0078}"/>
              </a:ext>
            </a:extLst>
          </p:cNvPr>
          <p:cNvSpPr>
            <a:spLocks noGrp="1"/>
          </p:cNvSpPr>
          <p:nvPr>
            <p:ph type="body" idx="1"/>
          </p:nvPr>
        </p:nvSpPr>
        <p:spPr/>
        <p:txBody>
          <a:bodyPr/>
          <a:lstStyle/>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During an outbreak, avoid vacuuming of carpets as the virus can be dispersed into the air.</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Fans must not be used as they can recirculate the virus in the environment.</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Items of infected linen and clothing should first be placed into a red water soluble (alginate) bag, sealed/tied and then placed inside a white waterproof bag or fabric bag (it is best practice to use waterproof bags rather than fabric), which is labelled as ‘Infectious linen’. If a fabric bag is used it should be laundered after each use.</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Linen should be laundered at a temperature of 71o C maintained for not less than 3 minutes or 65o C maintained for not less than 10 minutes.</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Residents clothing should be washed at the highest temperature recommended by the manufacturer.</a:t>
            </a:r>
          </a:p>
        </p:txBody>
      </p:sp>
      <p:sp>
        <p:nvSpPr>
          <p:cNvPr id="4" name="Text Placeholder 3">
            <a:extLst>
              <a:ext uri="{FF2B5EF4-FFF2-40B4-BE49-F238E27FC236}">
                <a16:creationId xmlns:a16="http://schemas.microsoft.com/office/drawing/2014/main" id="{939ED375-673F-4810-BAB9-1968328CDDA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2633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F498-655A-42F6-9E3F-CB03DDADC8C8}"/>
              </a:ext>
            </a:extLst>
          </p:cNvPr>
          <p:cNvSpPr>
            <a:spLocks noGrp="1"/>
          </p:cNvSpPr>
          <p:nvPr>
            <p:ph type="title"/>
          </p:nvPr>
        </p:nvSpPr>
        <p:spPr/>
        <p:txBody>
          <a:bodyPr/>
          <a:lstStyle/>
          <a:p>
            <a:r>
              <a:rPr lang="en-GB" dirty="0" err="1"/>
              <a:t>Cont</a:t>
            </a:r>
            <a:r>
              <a:rPr lang="en-GB" dirty="0"/>
              <a:t>….</a:t>
            </a:r>
          </a:p>
        </p:txBody>
      </p:sp>
      <p:sp>
        <p:nvSpPr>
          <p:cNvPr id="3" name="Text Placeholder 2">
            <a:extLst>
              <a:ext uri="{FF2B5EF4-FFF2-40B4-BE49-F238E27FC236}">
                <a16:creationId xmlns:a16="http://schemas.microsoft.com/office/drawing/2014/main" id="{B3757305-8640-4201-84C7-804F4F8BBB84}"/>
              </a:ext>
            </a:extLst>
          </p:cNvPr>
          <p:cNvSpPr>
            <a:spLocks noGrp="1"/>
          </p:cNvSpPr>
          <p:nvPr>
            <p:ph type="body" idx="1"/>
          </p:nvPr>
        </p:nvSpPr>
        <p:spPr>
          <a:xfrm>
            <a:off x="276225" y="1095374"/>
            <a:ext cx="7774471" cy="4924425"/>
          </a:xfrm>
        </p:spPr>
        <p:txBody>
          <a:bodyPr/>
          <a:lstStyle/>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consumables such as fruit, opened chocolates, biscuits, etc., should be removed from affected resident’s rooms and communal areas and disposed of.</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Residents should be discouraged from entering food preparation areas.</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Where possible, windows should be opened regularly in resident’s rooms and communal areas.</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Table cloths should be removed from dining tables. Tables should be cleaned after meals with a virucidal disinfectant solution.</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Condiments such as salt and pepper pots, sugar bowls, sauce bottles, should be wiped with a virucidal disinfectant solution.</a:t>
            </a:r>
          </a:p>
          <a:p>
            <a:pPr>
              <a:lnSpc>
                <a:spcPct val="10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Day care facilities should be cancelled until the outbreak is over and the care home has re-opened.</a:t>
            </a:r>
          </a:p>
        </p:txBody>
      </p:sp>
      <p:sp>
        <p:nvSpPr>
          <p:cNvPr id="4" name="Text Placeholder 3">
            <a:extLst>
              <a:ext uri="{FF2B5EF4-FFF2-40B4-BE49-F238E27FC236}">
                <a16:creationId xmlns:a16="http://schemas.microsoft.com/office/drawing/2014/main" id="{2A0C3FF3-660D-400F-8D06-E9F059737DD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2111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5E19-0A4B-4B34-B8EC-3FD7666CF677}"/>
              </a:ext>
            </a:extLst>
          </p:cNvPr>
          <p:cNvSpPr>
            <a:spLocks noGrp="1"/>
          </p:cNvSpPr>
          <p:nvPr>
            <p:ph type="title"/>
          </p:nvPr>
        </p:nvSpPr>
        <p:spPr/>
        <p:txBody>
          <a:bodyPr/>
          <a:lstStyle/>
          <a:p>
            <a:r>
              <a:rPr lang="en-GB" dirty="0"/>
              <a:t>Specimens </a:t>
            </a:r>
          </a:p>
        </p:txBody>
      </p:sp>
      <p:sp>
        <p:nvSpPr>
          <p:cNvPr id="3" name="Text Placeholder 2">
            <a:extLst>
              <a:ext uri="{FF2B5EF4-FFF2-40B4-BE49-F238E27FC236}">
                <a16:creationId xmlns:a16="http://schemas.microsoft.com/office/drawing/2014/main" id="{0EA2D39A-CE5C-42DB-BA0A-EF7573B1F515}"/>
              </a:ext>
            </a:extLst>
          </p:cNvPr>
          <p:cNvSpPr>
            <a:spLocks noGrp="1"/>
          </p:cNvSpPr>
          <p:nvPr>
            <p:ph type="body" idx="1"/>
          </p:nvPr>
        </p:nvSpPr>
        <p:spPr/>
        <p: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Diarrhoea specimens from affected residents and staff are required to determine the cause of the outbreak.</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Specimens can be taken even if contaminated with urine.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Testing for microscopy, culture and sensitivities (MC&amp;S), and culture and virology, should be requested on the specimen request form. Diarrhoea specimens are not routinely tested for viruses, therefore, you will be provided with an outbreak reference number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iLog</a:t>
            </a:r>
            <a:r>
              <a:rPr lang="en-GB" sz="1600" dirty="0">
                <a:effectLst/>
                <a:latin typeface="Calibri" panose="020F0502020204030204" pitchFamily="34" charset="0"/>
                <a:ea typeface="Calibri" panose="020F0502020204030204" pitchFamily="34" charset="0"/>
                <a:cs typeface="Times New Roman" panose="02020603050405020304" pitchFamily="18" charset="0"/>
              </a:rPr>
              <a:t> number) by your local Community IPC or PHE Team. This outbreak reference number should be included on the microbiology request form.</a:t>
            </a:r>
          </a:p>
          <a:p>
            <a:endParaRPr lang="en-GB" sz="1600" dirty="0"/>
          </a:p>
        </p:txBody>
      </p:sp>
      <p:sp>
        <p:nvSpPr>
          <p:cNvPr id="4" name="Text Placeholder 3">
            <a:extLst>
              <a:ext uri="{FF2B5EF4-FFF2-40B4-BE49-F238E27FC236}">
                <a16:creationId xmlns:a16="http://schemas.microsoft.com/office/drawing/2014/main" id="{F75A2853-34A5-4DFE-AA23-B92AE61E15C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7027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68CE-84E3-44A3-8407-1FF86253D95C}"/>
              </a:ext>
            </a:extLst>
          </p:cNvPr>
          <p:cNvSpPr>
            <a:spLocks noGrp="1"/>
          </p:cNvSpPr>
          <p:nvPr>
            <p:ph type="title"/>
          </p:nvPr>
        </p:nvSpPr>
        <p:spPr/>
        <p:txBody>
          <a:bodyPr/>
          <a:lstStyle/>
          <a:p>
            <a:r>
              <a:rPr lang="en-GB" dirty="0"/>
              <a:t>Equipment for cleaning </a:t>
            </a:r>
          </a:p>
        </p:txBody>
      </p:sp>
      <p:sp>
        <p:nvSpPr>
          <p:cNvPr id="3" name="Text Placeholder 2">
            <a:extLst>
              <a:ext uri="{FF2B5EF4-FFF2-40B4-BE49-F238E27FC236}">
                <a16:creationId xmlns:a16="http://schemas.microsoft.com/office/drawing/2014/main" id="{EA67B2BA-106B-4110-B4EB-ACBA265307CD}"/>
              </a:ext>
            </a:extLst>
          </p:cNvPr>
          <p:cNvSpPr>
            <a:spLocks noGrp="1"/>
          </p:cNvSpPr>
          <p:nvPr>
            <p:ph type="body" idx="1"/>
          </p:nvPr>
        </p:nvSpPr>
        <p:spPr/>
        <p: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Colour coding of cleaning materials and equipment ensures that these items are not used in multiple areas, therefore, reducing the risk of transmission of infection from one area to another, e.g. toilet to kitchen.</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cloths must be single use and disposed of after use.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cleaning equipment should be stored dry between use.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Non-disposable mop-heads should be washed in a washing machine daily on a hot wash cycle. Disposable mops should be changed daily. </a:t>
            </a:r>
          </a:p>
        </p:txBody>
      </p:sp>
      <p:sp>
        <p:nvSpPr>
          <p:cNvPr id="4" name="Text Placeholder 3">
            <a:extLst>
              <a:ext uri="{FF2B5EF4-FFF2-40B4-BE49-F238E27FC236}">
                <a16:creationId xmlns:a16="http://schemas.microsoft.com/office/drawing/2014/main" id="{C68D427B-2404-481C-A189-43802EA72F2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6898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5616-5418-492B-B9FB-1A966E693638}"/>
              </a:ext>
            </a:extLst>
          </p:cNvPr>
          <p:cNvSpPr>
            <a:spLocks noGrp="1"/>
          </p:cNvSpPr>
          <p:nvPr>
            <p:ph type="title"/>
          </p:nvPr>
        </p:nvSpPr>
        <p:spPr/>
        <p:txBody>
          <a:bodyPr/>
          <a:lstStyle/>
          <a:p>
            <a:r>
              <a:rPr lang="en-GB" dirty="0"/>
              <a:t>Visiting during an outbreak </a:t>
            </a:r>
          </a:p>
        </p:txBody>
      </p:sp>
      <p:sp>
        <p:nvSpPr>
          <p:cNvPr id="3" name="Text Placeholder 2">
            <a:extLst>
              <a:ext uri="{FF2B5EF4-FFF2-40B4-BE49-F238E27FC236}">
                <a16:creationId xmlns:a16="http://schemas.microsoft.com/office/drawing/2014/main" id="{B43EF9C7-031C-49EF-B2FC-DA768045C310}"/>
              </a:ext>
            </a:extLst>
          </p:cNvPr>
          <p:cNvSpPr>
            <a:spLocks noGrp="1"/>
          </p:cNvSpPr>
          <p:nvPr>
            <p:ph type="body" idx="1"/>
          </p:nvPr>
        </p:nvSpPr>
        <p:spPr>
          <a:xfrm>
            <a:off x="448633" y="1162877"/>
            <a:ext cx="7602063" cy="5018847"/>
          </a:xfrm>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 notice should be placed in the entrance informing visitors of the outbreak and precautions that should be followed or to see the person in charge.</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All visitors should be informed that there is an outbreak of viral gastroenteritis and, where possible, discouraged from visiting. Visitors that do visit should be advised that they may be exposed to the infection and should only visit their relative.</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Relatives and visitors should be advised to wash their hands on entering, before leaving a resident’s room and before leaving the establishment.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It is important that visitors who have symptoms are discouraged from visiting until they are 48 hours symptom free.</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It is recommended that non-essential visits are re-scheduled, e.g. hairdresser, until the outbreak has been declared over.</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Planned functions/events, e.g. BBQ, Christmas party, should be cancelled and re-scheduled for when the care home has re-opened.</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Visiting health and social care staff, e.g. District Nurses, should be advised to wear personal protective equipment (PPE) and wash hands on entering, after removing each item of PPE, e.g. pair of gloves, apron, and leaving the care home.</a:t>
            </a:r>
          </a:p>
          <a:p>
            <a:endParaRPr lang="en-GB" sz="1400" dirty="0"/>
          </a:p>
        </p:txBody>
      </p:sp>
      <p:sp>
        <p:nvSpPr>
          <p:cNvPr id="4" name="Text Placeholder 3">
            <a:extLst>
              <a:ext uri="{FF2B5EF4-FFF2-40B4-BE49-F238E27FC236}">
                <a16:creationId xmlns:a16="http://schemas.microsoft.com/office/drawing/2014/main" id="{BBDA614B-6895-4FCD-B4F6-56C5B76F9E3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2129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5A38-26F8-4245-871D-2EFE8411F649}"/>
              </a:ext>
            </a:extLst>
          </p:cNvPr>
          <p:cNvSpPr>
            <a:spLocks noGrp="1"/>
          </p:cNvSpPr>
          <p:nvPr>
            <p:ph type="title"/>
          </p:nvPr>
        </p:nvSpPr>
        <p:spPr/>
        <p:txBody>
          <a:bodyPr/>
          <a:lstStyle/>
          <a:p>
            <a:r>
              <a:rPr lang="en-GB" dirty="0"/>
              <a:t>Declaring the end of the outbreak</a:t>
            </a:r>
          </a:p>
        </p:txBody>
      </p:sp>
      <p:sp>
        <p:nvSpPr>
          <p:cNvPr id="3" name="Text Placeholder 2">
            <a:extLst>
              <a:ext uri="{FF2B5EF4-FFF2-40B4-BE49-F238E27FC236}">
                <a16:creationId xmlns:a16="http://schemas.microsoft.com/office/drawing/2014/main" id="{9783465A-D17A-49EE-B7A5-AA1607B03CD1}"/>
              </a:ext>
            </a:extLst>
          </p:cNvPr>
          <p:cNvSpPr>
            <a:spLocks noGrp="1"/>
          </p:cNvSpPr>
          <p:nvPr>
            <p:ph type="body" idx="1"/>
          </p:nvPr>
        </p:nvSpPr>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outbreak will be declared over when there have been no new cases, all residents have been symptom free for 48 hours and a deep clean has been undertaken.</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 deep clean of all communal areas and affected resident’s rooms should be undertaken with carpets, curtains and soft furnishings washed, shampooed or steam cleaned. Deep cleaning is the thorough cleaning of all surfaces, floors, soft furnishings and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reuseable</a:t>
            </a:r>
            <a:r>
              <a:rPr lang="en-GB" sz="1400" dirty="0">
                <a:effectLst/>
                <a:latin typeface="Calibri" panose="020F0502020204030204" pitchFamily="34" charset="0"/>
                <a:ea typeface="Calibri" panose="020F0502020204030204" pitchFamily="34" charset="0"/>
                <a:cs typeface="Times New Roman" panose="02020603050405020304" pitchFamily="18" charset="0"/>
              </a:rPr>
              <a:t> equipment either within the whole environment or in a particular area, e.g. individual resident’s room. This will include, but is not an exhaustive list: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 Extractor fans and vents, o Curtain rails and curtain tracks,  o Doors and door frames,  o Windows inside,  o Window sills and frames,  o Light switches,  o fittings and lampshades,  o All ledges, flat surfaces and tops of wardrobes, etc,  o Radiator covers - which need to be removed and radiator cleaned thoroughly, o Bed frames,  o Mattresses, including checking inside o Bedrails and covers,  o Bedside cabinets and over bed tables,  o Soft furnishings, o chairs, foot stools, o hoist sling, including curtains and scatter cushions o Reusable equipment, commodes, hoists and shower chairs o Sinks and taps - (clean taps before cleaning sink) o Baths/showers, shower curtains and rails, toilets, taps, flush and door handles</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o Skirting boards, picture and dado rails o Flooring and carpets</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Increased vigilance is required after re-opening because of the risk of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reemergence</a:t>
            </a:r>
            <a:r>
              <a:rPr lang="en-GB" sz="1400" dirty="0">
                <a:effectLst/>
                <a:latin typeface="Calibri" panose="020F0502020204030204" pitchFamily="34" charset="0"/>
                <a:ea typeface="Calibri" panose="020F0502020204030204" pitchFamily="34" charset="0"/>
                <a:cs typeface="Times New Roman" panose="02020603050405020304" pitchFamily="18" charset="0"/>
              </a:rPr>
              <a:t> of the virus.</a:t>
            </a:r>
          </a:p>
          <a:p>
            <a:endParaRPr lang="en-GB" sz="1400" dirty="0"/>
          </a:p>
        </p:txBody>
      </p:sp>
      <p:sp>
        <p:nvSpPr>
          <p:cNvPr id="4" name="Text Placeholder 3">
            <a:extLst>
              <a:ext uri="{FF2B5EF4-FFF2-40B4-BE49-F238E27FC236}">
                <a16:creationId xmlns:a16="http://schemas.microsoft.com/office/drawing/2014/main" id="{453A3128-5598-41D9-BE19-DAF749EA746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0542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3713-49C1-4ADA-B455-6205717D32D1}"/>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a16="http://schemas.microsoft.com/office/drawing/2014/main" id="{D6413667-D7A1-41F2-A4A2-5990E4877645}"/>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Department of Health (2015) The Health and Social Care Act 2008: Code of</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Practice on the prevention and control of infections and related guidance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Department of Health (2007) Essential Steps to safe, clean care.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Interhealthcare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service user infection risk assessment form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Health Protection Agency (2012) Guidelines for the management of norovirus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Outbreaks in acute and community health and social care settings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NHS England and NHS Improvement (March 2019) Standard infection control</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recautions: national hand hygiene and personal protective equipment policy</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Public Health England (September 2017) Infection prevention and </a:t>
            </a:r>
            <a:endParaRPr lang="en-GB" dirty="0"/>
          </a:p>
        </p:txBody>
      </p:sp>
      <p:sp>
        <p:nvSpPr>
          <p:cNvPr id="4" name="Text Placeholder 3">
            <a:extLst>
              <a:ext uri="{FF2B5EF4-FFF2-40B4-BE49-F238E27FC236}">
                <a16:creationId xmlns:a16="http://schemas.microsoft.com/office/drawing/2014/main" id="{939194A1-B44B-4568-9170-6CF55C74279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54240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AF81-0284-6644-9CB6-CEC7D3EB4F76}"/>
              </a:ext>
            </a:extLst>
          </p:cNvPr>
          <p:cNvSpPr>
            <a:spLocks noGrp="1"/>
          </p:cNvSpPr>
          <p:nvPr>
            <p:ph type="title"/>
          </p:nvPr>
        </p:nvSpPr>
        <p:spPr>
          <a:xfrm>
            <a:off x="2873106" y="517319"/>
            <a:ext cx="5554884" cy="3896378"/>
          </a:xfrm>
        </p:spPr>
        <p:txBody>
          <a:bodyPr/>
          <a:lstStyle/>
          <a:p>
            <a:pPr algn="r"/>
            <a:r>
              <a:rPr lang="en-US" sz="2000" dirty="0"/>
              <a:t>Introduction</a:t>
            </a:r>
            <a:br>
              <a:rPr lang="en-US" sz="2000" dirty="0"/>
            </a:br>
            <a:r>
              <a:rPr lang="en-US" sz="2000" dirty="0"/>
              <a:t>Symptoms</a:t>
            </a:r>
            <a:br>
              <a:rPr lang="en-US" sz="2000" dirty="0"/>
            </a:br>
            <a:r>
              <a:rPr lang="en-US" sz="2000" dirty="0"/>
              <a:t>Background information</a:t>
            </a:r>
            <a:br>
              <a:rPr lang="en-US" sz="2000" dirty="0"/>
            </a:br>
            <a:r>
              <a:rPr lang="en-US" sz="2000" dirty="0"/>
              <a:t>Outbreaks </a:t>
            </a:r>
            <a:br>
              <a:rPr lang="en-US" sz="2000" dirty="0"/>
            </a:br>
            <a:r>
              <a:rPr lang="en-US" sz="2000" dirty="0"/>
              <a:t>Discharges or transfers</a:t>
            </a:r>
            <a:br>
              <a:rPr lang="en-US" sz="2000" dirty="0"/>
            </a:br>
            <a:r>
              <a:rPr lang="en-US" sz="2000" dirty="0"/>
              <a:t>Control Measures</a:t>
            </a:r>
            <a:br>
              <a:rPr lang="en-US" sz="2000" dirty="0"/>
            </a:br>
            <a:r>
              <a:rPr lang="en-US" sz="2000" dirty="0"/>
              <a:t>Standard Precautions</a:t>
            </a:r>
            <a:br>
              <a:rPr lang="en-US" sz="2000" dirty="0"/>
            </a:br>
            <a:r>
              <a:rPr lang="en-US" sz="2000" dirty="0"/>
              <a:t>Hand Hygiene</a:t>
            </a:r>
            <a:br>
              <a:rPr lang="en-US" sz="2000" dirty="0"/>
            </a:br>
            <a:r>
              <a:rPr lang="en-US" sz="2000" dirty="0"/>
              <a:t>Environmental Cleaning</a:t>
            </a:r>
            <a:br>
              <a:rPr lang="en-US" sz="2000" dirty="0"/>
            </a:br>
            <a:r>
              <a:rPr lang="en-US" sz="2000" dirty="0"/>
              <a:t>Specimens </a:t>
            </a:r>
            <a:br>
              <a:rPr lang="en-US" sz="2000" dirty="0"/>
            </a:br>
            <a:r>
              <a:rPr lang="en-US" sz="2000" dirty="0"/>
              <a:t>Equipment for cleaning</a:t>
            </a:r>
            <a:br>
              <a:rPr lang="en-US" sz="2000" dirty="0"/>
            </a:br>
            <a:r>
              <a:rPr lang="en-US" sz="2000" dirty="0"/>
              <a:t>Visiting </a:t>
            </a:r>
            <a:br>
              <a:rPr lang="en-US" sz="2000" dirty="0"/>
            </a:br>
            <a:r>
              <a:rPr lang="en-US" sz="2000" dirty="0"/>
              <a:t>Declaring the outbreak is over </a:t>
            </a:r>
          </a:p>
        </p:txBody>
      </p:sp>
    </p:spTree>
    <p:extLst>
      <p:ext uri="{BB962C8B-B14F-4D97-AF65-F5344CB8AC3E}">
        <p14:creationId xmlns:p14="http://schemas.microsoft.com/office/powerpoint/2010/main" val="1813851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70F-932D-DA47-BF49-15C94085A17A}"/>
              </a:ext>
            </a:extLst>
          </p:cNvPr>
          <p:cNvSpPr>
            <a:spLocks noGrp="1"/>
          </p:cNvSpPr>
          <p:nvPr>
            <p:ph type="title"/>
          </p:nvPr>
        </p:nvSpPr>
        <p:spPr/>
        <p:txBody>
          <a:bodyPr/>
          <a:lstStyle/>
          <a:p>
            <a:r>
              <a:rPr lang="en-US" dirty="0"/>
              <a:t>Introduction </a:t>
            </a:r>
          </a:p>
        </p:txBody>
      </p:sp>
      <p:sp>
        <p:nvSpPr>
          <p:cNvPr id="3" name="Text Placeholder 2">
            <a:extLst>
              <a:ext uri="{FF2B5EF4-FFF2-40B4-BE49-F238E27FC236}">
                <a16:creationId xmlns:a16="http://schemas.microsoft.com/office/drawing/2014/main" id="{E9B8C4C5-2729-9541-A00A-FC12B0DB929D}"/>
              </a:ext>
            </a:extLst>
          </p:cNvPr>
          <p:cNvSpPr>
            <a:spLocks noGrp="1"/>
          </p:cNvSpPr>
          <p:nvPr>
            <p:ph type="body" idx="1"/>
          </p:nvPr>
        </p:nvSpPr>
        <p:spPr/>
        <p:txBody>
          <a:bodyPr/>
          <a:lstStyle/>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Viral gastroenteritis is usually caused by a virus known as Norovirus which is a </a:t>
            </a:r>
            <a:r>
              <a:rPr lang="en-GB" sz="2000" dirty="0">
                <a:latin typeface="Calibri" panose="020F0502020204030204" pitchFamily="34" charset="0"/>
                <a:ea typeface="Calibri" panose="020F0502020204030204" pitchFamily="34" charset="0"/>
                <a:cs typeface="Times New Roman" panose="02020603050405020304" pitchFamily="18" charset="0"/>
              </a:rPr>
              <a:t>n</a:t>
            </a:r>
            <a:r>
              <a:rPr lang="en-GB" sz="2000" dirty="0">
                <a:effectLst/>
                <a:latin typeface="Calibri" panose="020F0502020204030204" pitchFamily="34" charset="0"/>
                <a:ea typeface="Calibri" panose="020F0502020204030204" pitchFamily="34" charset="0"/>
                <a:cs typeface="Times New Roman" panose="02020603050405020304" pitchFamily="18" charset="0"/>
              </a:rPr>
              <a:t>on-enveloped virus only affecting people. </a:t>
            </a: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Norovirus was previously known as Norwalk or SRSVs (small round structured virus). </a:t>
            </a: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Other less common causes include Rotavirus and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Sapovirus</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2000" dirty="0"/>
          </a:p>
        </p:txBody>
      </p:sp>
      <p:sp>
        <p:nvSpPr>
          <p:cNvPr id="4" name="Text Placeholder 3">
            <a:extLst>
              <a:ext uri="{FF2B5EF4-FFF2-40B4-BE49-F238E27FC236}">
                <a16:creationId xmlns:a16="http://schemas.microsoft.com/office/drawing/2014/main" id="{57205E03-FC42-2247-92D2-3C36D6C407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48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2FB2-3D76-CC4E-95F4-AD27D96BF6D4}"/>
              </a:ext>
            </a:extLst>
          </p:cNvPr>
          <p:cNvSpPr>
            <a:spLocks noGrp="1"/>
          </p:cNvSpPr>
          <p:nvPr>
            <p:ph type="title"/>
          </p:nvPr>
        </p:nvSpPr>
        <p:spPr/>
        <p:txBody>
          <a:bodyPr/>
          <a:lstStyle/>
          <a:p>
            <a:r>
              <a:rPr lang="en-US" dirty="0"/>
              <a:t>Symptoms </a:t>
            </a:r>
          </a:p>
        </p:txBody>
      </p:sp>
      <p:sp>
        <p:nvSpPr>
          <p:cNvPr id="3" name="Text Placeholder 2">
            <a:extLst>
              <a:ext uri="{FF2B5EF4-FFF2-40B4-BE49-F238E27FC236}">
                <a16:creationId xmlns:a16="http://schemas.microsoft.com/office/drawing/2014/main" id="{36C5BB4B-C946-5840-B028-42DA17C00842}"/>
              </a:ext>
            </a:extLst>
          </p:cNvPr>
          <p:cNvSpPr>
            <a:spLocks noGrp="1"/>
          </p:cNvSpPr>
          <p:nvPr>
            <p:ph type="body" idx="1"/>
          </p:nvPr>
        </p:nvSpPr>
        <p:spPr/>
        <p:txBody>
          <a:bodyPr/>
          <a:lstStyle/>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incubation period for viral gastroenteritis is usually 24-48 hours, but cases can occur within 12 hours of exposure. </a:t>
            </a: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Symptoms include:</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Sudden onset of vomiting</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Watery non-bloody diarrhoea</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Abdominal cramps</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Nausea</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Low grade fever</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Headache</a:t>
            </a:r>
          </a:p>
          <a:p>
            <a:pPr marL="0" indent="0">
              <a:buNone/>
            </a:pPr>
            <a:endParaRPr lang="en-US" sz="2000" dirty="0"/>
          </a:p>
        </p:txBody>
      </p:sp>
      <p:sp>
        <p:nvSpPr>
          <p:cNvPr id="4" name="Text Placeholder 3">
            <a:extLst>
              <a:ext uri="{FF2B5EF4-FFF2-40B4-BE49-F238E27FC236}">
                <a16:creationId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02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310C-F6AE-ED47-AB28-5CC3666A378B}"/>
              </a:ext>
            </a:extLst>
          </p:cNvPr>
          <p:cNvSpPr>
            <a:spLocks noGrp="1"/>
          </p:cNvSpPr>
          <p:nvPr>
            <p:ph type="title"/>
          </p:nvPr>
        </p:nvSpPr>
        <p:spPr/>
        <p:txBody>
          <a:bodyPr/>
          <a:lstStyle/>
          <a:p>
            <a:r>
              <a:rPr lang="en-US" dirty="0"/>
              <a:t>Background information </a:t>
            </a:r>
          </a:p>
        </p:txBody>
      </p:sp>
      <p:sp>
        <p:nvSpPr>
          <p:cNvPr id="3" name="Text Placeholder 2">
            <a:extLst>
              <a:ext uri="{FF2B5EF4-FFF2-40B4-BE49-F238E27FC236}">
                <a16:creationId xmlns:a16="http://schemas.microsoft.com/office/drawing/2014/main" id="{FC444A38-62B0-104E-B8A1-3017458E789F}"/>
              </a:ext>
            </a:extLst>
          </p:cNvPr>
          <p:cNvSpPr>
            <a:spLocks noGrp="1"/>
          </p:cNvSpPr>
          <p:nvPr>
            <p:ph type="body" idx="1"/>
          </p:nvPr>
        </p:nvSpPr>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illness is usually of a short duration lasting 24-72 hours with a full recovery. Maintaining good hydration is important. If there is clinical concern about the resident, the GP should be notified.</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Norovirus is highly infectious and is transmitted from person-to-person primarily through the faecal-oral route, or by direct person-to-person spread.</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Evidence also exists of transmission due to </a:t>
            </a:r>
            <a:r>
              <a:rPr lang="en-GB" dirty="0" err="1">
                <a:effectLst/>
                <a:latin typeface="Calibri" panose="020F0502020204030204" pitchFamily="34" charset="0"/>
                <a:ea typeface="Calibri" panose="020F0502020204030204" pitchFamily="34" charset="0"/>
                <a:cs typeface="Times New Roman" panose="02020603050405020304" pitchFamily="18" charset="0"/>
              </a:rPr>
              <a:t>aerosolisation</a:t>
            </a:r>
            <a:r>
              <a:rPr lang="en-GB" dirty="0">
                <a:effectLst/>
                <a:latin typeface="Calibri" panose="020F0502020204030204" pitchFamily="34" charset="0"/>
                <a:ea typeface="Calibri" panose="020F0502020204030204" pitchFamily="34" charset="0"/>
                <a:cs typeface="Times New Roman" panose="02020603050405020304" pitchFamily="18" charset="0"/>
              </a:rPr>
              <a:t> of vomit which can contaminate surfaces or enters the mouth and is swallowed.</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Immunity to Norovirus is of short duration, possibly only a few months.</a:t>
            </a:r>
          </a:p>
        </p:txBody>
      </p:sp>
      <p:sp>
        <p:nvSpPr>
          <p:cNvPr id="4" name="Text Placeholder 3">
            <a:extLst>
              <a:ext uri="{FF2B5EF4-FFF2-40B4-BE49-F238E27FC236}">
                <a16:creationId xmlns:a16="http://schemas.microsoft.com/office/drawing/2014/main" id="{9CD3B219-0C04-6F4B-9694-24D0F265A2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630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FA06-6D83-5D41-AB50-F1C8495DBE4F}"/>
              </a:ext>
            </a:extLst>
          </p:cNvPr>
          <p:cNvSpPr>
            <a:spLocks noGrp="1"/>
          </p:cNvSpPr>
          <p:nvPr>
            <p:ph type="title"/>
          </p:nvPr>
        </p:nvSpPr>
        <p:spPr/>
        <p:txBody>
          <a:bodyPr/>
          <a:lstStyle/>
          <a:p>
            <a:r>
              <a:rPr lang="en-US" dirty="0"/>
              <a:t>Outbreaks </a:t>
            </a:r>
          </a:p>
        </p:txBody>
      </p:sp>
      <p:sp>
        <p:nvSpPr>
          <p:cNvPr id="3" name="Text Placeholder 2">
            <a:extLst>
              <a:ext uri="{FF2B5EF4-FFF2-40B4-BE49-F238E27FC236}">
                <a16:creationId xmlns:a16="http://schemas.microsoft.com/office/drawing/2014/main" id="{5471460A-195F-AA42-8FAB-44271CF6E86D}"/>
              </a:ext>
            </a:extLst>
          </p:cNvPr>
          <p:cNvSpPr>
            <a:spLocks noGrp="1"/>
          </p:cNvSpPr>
          <p:nvPr>
            <p:ph type="body" idx="1"/>
          </p:nvPr>
        </p:nvSpPr>
        <p:spPr>
          <a:xfrm>
            <a:off x="448633" y="1238250"/>
            <a:ext cx="7602063" cy="4383139"/>
          </a:xfrm>
        </p:spPr>
        <p: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 outbreak is defined as two or more residents within the same area, who have similar symptoms of diarrhoea and/or vomiting within a 48 hour period.</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 suspected outbreak of viral gastroenteritis should be notified to your local Community Infection Prevention and Control (IPC) or Public Health England (PHE) Team.</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Care homes should be closed to admissions until the outbreak has been declared over (see section 8).</a:t>
            </a:r>
          </a:p>
          <a:p>
            <a:pPr marL="0" indent="0">
              <a:buNone/>
            </a:pPr>
            <a:endParaRPr lang="en-US" sz="2000" dirty="0"/>
          </a:p>
        </p:txBody>
      </p:sp>
      <p:sp>
        <p:nvSpPr>
          <p:cNvPr id="4" name="Text Placeholder 3">
            <a:extLst>
              <a:ext uri="{FF2B5EF4-FFF2-40B4-BE49-F238E27FC236}">
                <a16:creationId xmlns:a16="http://schemas.microsoft.com/office/drawing/2014/main" id="{91229040-6ED5-994D-8BDB-848FED287F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9059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CDF0-5E85-4742-BE13-79EA77FD64D3}"/>
              </a:ext>
            </a:extLst>
          </p:cNvPr>
          <p:cNvSpPr>
            <a:spLocks noGrp="1"/>
          </p:cNvSpPr>
          <p:nvPr>
            <p:ph type="title"/>
          </p:nvPr>
        </p:nvSpPr>
        <p:spPr/>
        <p:txBody>
          <a:bodyPr/>
          <a:lstStyle/>
          <a:p>
            <a:r>
              <a:rPr lang="en-GB" dirty="0"/>
              <a:t>Discharge or transfers to other health care establishments </a:t>
            </a:r>
          </a:p>
        </p:txBody>
      </p:sp>
      <p:sp>
        <p:nvSpPr>
          <p:cNvPr id="3" name="Text Placeholder 2">
            <a:extLst>
              <a:ext uri="{FF2B5EF4-FFF2-40B4-BE49-F238E27FC236}">
                <a16:creationId xmlns:a16="http://schemas.microsoft.com/office/drawing/2014/main" id="{647DD117-0687-4A1F-8397-D30173F2BFA2}"/>
              </a:ext>
            </a:extLst>
          </p:cNvPr>
          <p:cNvSpPr>
            <a:spLocks noGrp="1"/>
          </p:cNvSpPr>
          <p:nvPr>
            <p:ph type="body" idx="1"/>
          </p:nvPr>
        </p:nvSpPr>
        <p:spPr>
          <a:xfrm>
            <a:off x="448633" y="933451"/>
            <a:ext cx="7602063" cy="5724524"/>
          </a:xfrm>
        </p:spPr>
        <p:txBody>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 transfer or discharge should </a:t>
            </a:r>
            <a:r>
              <a:rPr lang="en-GB" sz="2000" dirty="0">
                <a:effectLst/>
                <a:latin typeface="Calibri" panose="020F0502020204030204" pitchFamily="34" charset="0"/>
                <a:ea typeface="Calibri" panose="020F0502020204030204" pitchFamily="34" charset="0"/>
                <a:cs typeface="Times New Roman" panose="02020603050405020304" pitchFamily="18" charset="0"/>
              </a:rPr>
              <a:t>be deferred until the outbreak has been declared over. Hospital outpatient attendances or planned admissions should be deferred if at all possible.</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If a resident’s clinical condition requires urgent hospital attendance or admission before the outbreak is declared over (even if the resident is symptom free), the hospital staff must be notified of the outbreak prior to receiving the resident.</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Prior to a resident’s transfer to and/or from another health and social care facility, an assessment for infection risk must be undertaken. This ensures appropriate placement of the resident.</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If a resident is fit for discharge from hospital and has been exposed to the care home outbreak prior to admission, they can be discharged back to the care home.</a:t>
            </a:r>
          </a:p>
        </p:txBody>
      </p:sp>
      <p:sp>
        <p:nvSpPr>
          <p:cNvPr id="4" name="Text Placeholder 3">
            <a:extLst>
              <a:ext uri="{FF2B5EF4-FFF2-40B4-BE49-F238E27FC236}">
                <a16:creationId xmlns:a16="http://schemas.microsoft.com/office/drawing/2014/main" id="{751C4524-D656-48CC-819A-16DECF591A1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6720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45E8-ADF7-49FA-B1D0-F617B405A1A9}"/>
              </a:ext>
            </a:extLst>
          </p:cNvPr>
          <p:cNvSpPr>
            <a:spLocks noGrp="1"/>
          </p:cNvSpPr>
          <p:nvPr>
            <p:ph type="title"/>
          </p:nvPr>
        </p:nvSpPr>
        <p:spPr/>
        <p:txBody>
          <a:bodyPr/>
          <a:lstStyle/>
          <a:p>
            <a:r>
              <a:rPr lang="en-GB" dirty="0"/>
              <a:t>Control Measures </a:t>
            </a:r>
          </a:p>
        </p:txBody>
      </p:sp>
      <p:sp>
        <p:nvSpPr>
          <p:cNvPr id="3" name="Text Placeholder 2">
            <a:extLst>
              <a:ext uri="{FF2B5EF4-FFF2-40B4-BE49-F238E27FC236}">
                <a16:creationId xmlns:a16="http://schemas.microsoft.com/office/drawing/2014/main" id="{139AE32E-7CF7-4AAB-B31F-1F5B01C095AC}"/>
              </a:ext>
            </a:extLst>
          </p:cNvPr>
          <p:cNvSpPr>
            <a:spLocks noGrp="1"/>
          </p:cNvSpPr>
          <p:nvPr>
            <p:ph type="body" idx="1"/>
          </p:nvPr>
        </p:nvSpPr>
        <p:spPr>
          <a:xfrm>
            <a:off x="448633" y="1085850"/>
            <a:ext cx="7602063" cy="4953000"/>
          </a:xfrm>
        </p:spPr>
        <p:txBody>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Staff</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Standard infection control precautions should always be followed.</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Where possible designated staff should be allocated to care for only affected residents.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a:t>
            </a:r>
            <a:r>
              <a:rPr lang="en-GB" sz="1600" dirty="0">
                <a:effectLst/>
                <a:latin typeface="Calibri" panose="020F0502020204030204" pitchFamily="34" charset="0"/>
                <a:ea typeface="Calibri" panose="020F0502020204030204" pitchFamily="34" charset="0"/>
                <a:cs typeface="Times New Roman" panose="02020603050405020304" pitchFamily="18" charset="0"/>
              </a:rPr>
              <a:t>o reduce the risk of spreading the virus within the care home, if there is a floor level, e.g. ground floor, unaffected by the outbreak with no affected residents, where possible staff working on this floor should not work on or visit affected floors. Residents should also not be allowed to visit other floors.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Staff with vomiting and/or diarrhoea should stay off work until they are symptom free for 48 hours. If staff become unwell with symptoms of vomiting and/or diarrhoea whilst at work, they should be sent home immediately and the affected area should be cleaned appropriately.</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All staff, including agency and bank staff, should be discouraged from working in other health and social care settings whilst the outbreak is in progress. If unavoidable, they should have 48 hours off duty before working in another establishment and wear freshly laundered uniforms/ clothing.</a:t>
            </a:r>
          </a:p>
        </p:txBody>
      </p:sp>
      <p:sp>
        <p:nvSpPr>
          <p:cNvPr id="4" name="Text Placeholder 3">
            <a:extLst>
              <a:ext uri="{FF2B5EF4-FFF2-40B4-BE49-F238E27FC236}">
                <a16:creationId xmlns:a16="http://schemas.microsoft.com/office/drawing/2014/main" id="{A728F3BA-CF9D-43EC-85B6-260FBAE7D71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57725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0D71-E35E-4A60-9D50-C6611DEC6409}"/>
              </a:ext>
            </a:extLst>
          </p:cNvPr>
          <p:cNvSpPr>
            <a:spLocks noGrp="1"/>
          </p:cNvSpPr>
          <p:nvPr>
            <p:ph type="title"/>
          </p:nvPr>
        </p:nvSpPr>
        <p:spPr/>
        <p:txBody>
          <a:bodyPr/>
          <a:lstStyle/>
          <a:p>
            <a:r>
              <a:rPr lang="en-GB" dirty="0"/>
              <a:t>Standard Precautions </a:t>
            </a:r>
          </a:p>
        </p:txBody>
      </p:sp>
      <p:sp>
        <p:nvSpPr>
          <p:cNvPr id="3" name="Text Placeholder 2">
            <a:extLst>
              <a:ext uri="{FF2B5EF4-FFF2-40B4-BE49-F238E27FC236}">
                <a16:creationId xmlns:a16="http://schemas.microsoft.com/office/drawing/2014/main" id="{BD8EAFE7-80EF-408C-A836-27343E4E1706}"/>
              </a:ext>
            </a:extLst>
          </p:cNvPr>
          <p:cNvSpPr>
            <a:spLocks noGrp="1"/>
          </p:cNvSpPr>
          <p:nvPr>
            <p:ph type="body" idx="1"/>
          </p:nvPr>
        </p:nvSpPr>
        <p:spPr>
          <a:xfrm>
            <a:off x="448633" y="1162877"/>
            <a:ext cx="7602063" cy="4875973"/>
          </a:xfrm>
        </p:spPr>
        <p:txBody>
          <a:bodyPr/>
          <a:lstStyle/>
          <a:p>
            <a:pPr marL="0" indent="0">
              <a:lnSpc>
                <a:spcPct val="107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Affected residents/ service users should be cared for in their own room until symptom free for 48 hours.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600" dirty="0">
                <a:effectLst/>
                <a:latin typeface="Calibri" panose="020F0502020204030204" pitchFamily="34" charset="0"/>
                <a:ea typeface="Calibri" panose="020F0502020204030204" pitchFamily="34" charset="0"/>
                <a:cs typeface="Times New Roman" panose="02020603050405020304" pitchFamily="18" charset="0"/>
              </a:rPr>
              <a:t>-suite toilet facilities should be used or a designated commode. Unaffected residents do not need to stay in their room.</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When dealing with blood and/or body fluids and when having physical contact with the isolated resident, disposable apron and gloves should be worn.</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Gloves and apron should be changed between tasks, removed in the room and disposed of as infectious waste in the resident’s room in a foot operated lidded bin. Hands should be cleaned with liquid soap, warm running water and dried with paper towels after removing each item of PPE, e.g. pair of gloves, apron. Hand hygiene must be undertaken before leaving the room and again after exiting the room.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Alcohol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handrub</a:t>
            </a:r>
            <a:r>
              <a:rPr lang="en-GB" sz="1600" dirty="0">
                <a:effectLst/>
                <a:latin typeface="Calibri" panose="020F0502020204030204" pitchFamily="34" charset="0"/>
                <a:ea typeface="Calibri" panose="020F0502020204030204" pitchFamily="34" charset="0"/>
                <a:cs typeface="Times New Roman" panose="02020603050405020304" pitchFamily="18" charset="0"/>
              </a:rPr>
              <a:t> should not be used when caring for residents with viral gastroenteritis.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Bristol Stool Form Scale should be used to document resident’s episodes of diarrhoea.</a:t>
            </a:r>
          </a:p>
          <a:p>
            <a:pPr marL="0" indent="0">
              <a:buNone/>
            </a:pPr>
            <a:endParaRPr lang="en-GB" sz="1600" dirty="0"/>
          </a:p>
        </p:txBody>
      </p:sp>
      <p:sp>
        <p:nvSpPr>
          <p:cNvPr id="4" name="Text Placeholder 3">
            <a:extLst>
              <a:ext uri="{FF2B5EF4-FFF2-40B4-BE49-F238E27FC236}">
                <a16:creationId xmlns:a16="http://schemas.microsoft.com/office/drawing/2014/main" id="{37CF7E12-B830-428C-B8D6-6155F4AA3EB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72368910"/>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2409</Words>
  <Application>Microsoft Office PowerPoint</Application>
  <PresentationFormat>On-screen Show (4:3)</PresentationFormat>
  <Paragraphs>109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Office Theme</vt:lpstr>
      <vt:lpstr>Norovirus  </vt:lpstr>
      <vt:lpstr>Introduction Symptoms Background information Outbreaks  Discharges or transfers Control Measures Standard Precautions Hand Hygiene Environmental Cleaning Specimens  Equipment for cleaning Visiting  Declaring the outbreak is over </vt:lpstr>
      <vt:lpstr>Introduction </vt:lpstr>
      <vt:lpstr>Symptoms </vt:lpstr>
      <vt:lpstr>Background information </vt:lpstr>
      <vt:lpstr>Outbreaks </vt:lpstr>
      <vt:lpstr>Discharge or transfers to other health care establishments </vt:lpstr>
      <vt:lpstr>Control Measures </vt:lpstr>
      <vt:lpstr>Standard Precautions </vt:lpstr>
      <vt:lpstr>Hand Hygiene</vt:lpstr>
      <vt:lpstr>Environmental cleaning and disinfection</vt:lpstr>
      <vt:lpstr>Cont….</vt:lpstr>
      <vt:lpstr>Cont…</vt:lpstr>
      <vt:lpstr>Cont….</vt:lpstr>
      <vt:lpstr>Specimens </vt:lpstr>
      <vt:lpstr>Equipment for cleaning </vt:lpstr>
      <vt:lpstr>Visiting during an outbreak </vt:lpstr>
      <vt:lpstr>Declaring the end of the outbreak</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STOKES, Clair (SOUTH TEES HOSPITALS NHS FOUNDATION TRUST)</cp:lastModifiedBy>
  <cp:revision>66</cp:revision>
  <dcterms:created xsi:type="dcterms:W3CDTF">2021-04-23T12:44:38Z</dcterms:created>
  <dcterms:modified xsi:type="dcterms:W3CDTF">2022-06-17T12:36:25Z</dcterms:modified>
</cp:coreProperties>
</file>