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0"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92" r:id="rId21"/>
    <p:sldId id="290" r:id="rId22"/>
    <p:sldId id="291" r:id="rId23"/>
    <p:sldId id="27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7"/>
    <p:restoredTop sz="96327"/>
  </p:normalViewPr>
  <p:slideViewPr>
    <p:cSldViewPr snapToGrid="0" snapToObjects="1">
      <p:cViewPr varScale="1">
        <p:scale>
          <a:sx n="67" d="100"/>
          <a:sy n="67" d="100"/>
        </p:scale>
        <p:origin x="14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4BEBEC5-4F89-724B-8EFD-AE1BDA4B49CD}"/>
              </a:ext>
            </a:extLst>
          </p:cNvPr>
          <p:cNvSpPr/>
          <p:nvPr userDrawn="1"/>
        </p:nvSpPr>
        <p:spPr>
          <a:xfrm>
            <a:off x="1" y="1"/>
            <a:ext cx="5208929" cy="2727269"/>
          </a:xfrm>
          <a:custGeom>
            <a:avLst/>
            <a:gdLst>
              <a:gd name="connsiteX0" fmla="*/ 0 w 5208929"/>
              <a:gd name="connsiteY0" fmla="*/ 0 h 2727269"/>
              <a:gd name="connsiteX1" fmla="*/ 5208929 w 5208929"/>
              <a:gd name="connsiteY1" fmla="*/ 0 h 2727269"/>
              <a:gd name="connsiteX2" fmla="*/ 4938741 w 5208929"/>
              <a:gd name="connsiteY2" fmla="*/ 152103 h 2727269"/>
              <a:gd name="connsiteX3" fmla="*/ 2909650 w 5208929"/>
              <a:gd name="connsiteY3" fmla="*/ 2281298 h 2727269"/>
              <a:gd name="connsiteX4" fmla="*/ 2694814 w 5208929"/>
              <a:gd name="connsiteY4" fmla="*/ 2727269 h 2727269"/>
              <a:gd name="connsiteX5" fmla="*/ 2524074 w 5208929"/>
              <a:gd name="connsiteY5" fmla="*/ 2539407 h 2727269"/>
              <a:gd name="connsiteX6" fmla="*/ 92416 w 5208929"/>
              <a:gd name="connsiteY6" fmla="*/ 1306210 h 2727269"/>
              <a:gd name="connsiteX7" fmla="*/ 0 w 5208929"/>
              <a:gd name="connsiteY7" fmla="*/ 1294467 h 272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929" h="2727269">
                <a:moveTo>
                  <a:pt x="0" y="0"/>
                </a:moveTo>
                <a:lnTo>
                  <a:pt x="5208929" y="0"/>
                </a:lnTo>
                <a:lnTo>
                  <a:pt x="4938741" y="152103"/>
                </a:lnTo>
                <a:cubicBezTo>
                  <a:pt x="4088357" y="668809"/>
                  <a:pt x="3385862" y="1404672"/>
                  <a:pt x="2909650" y="2281298"/>
                </a:cubicBezTo>
                <a:lnTo>
                  <a:pt x="2694814" y="2727269"/>
                </a:lnTo>
                <a:lnTo>
                  <a:pt x="2524074" y="2539407"/>
                </a:lnTo>
                <a:cubicBezTo>
                  <a:pt x="1879653" y="1894986"/>
                  <a:pt x="1035489" y="1450309"/>
                  <a:pt x="92416" y="1306210"/>
                </a:cubicBezTo>
                <a:lnTo>
                  <a:pt x="0" y="12944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112868"/>
            <a:ext cx="5352393" cy="1460446"/>
          </a:xfrm>
          <a:prstGeom prst="rect">
            <a:avLst/>
          </a:prstGeom>
        </p:spPr>
        <p:txBody>
          <a:bodyPr lIns="0" anchor="b"/>
          <a:lstStyle>
            <a:lvl1pPr algn="l">
              <a:defRPr sz="3000">
                <a:solidFill>
                  <a:schemeClr val="accent1"/>
                </a:solidFill>
              </a:defRPr>
            </a:lvl1pPr>
          </a:lstStyle>
          <a:p>
            <a:r>
              <a:rPr lang="en-GB" dirty="0"/>
              <a:t>Presentation title goes in this space on one or two lines</a:t>
            </a:r>
            <a:endParaRPr lang="en-US" dirty="0"/>
          </a:p>
        </p:txBody>
      </p:sp>
      <p:sp>
        <p:nvSpPr>
          <p:cNvPr id="3" name="Subtitle 2"/>
          <p:cNvSpPr>
            <a:spLocks noGrp="1"/>
          </p:cNvSpPr>
          <p:nvPr>
            <p:ph type="subTitle" idx="1" hasCustomPrompt="1"/>
          </p:nvPr>
        </p:nvSpPr>
        <p:spPr>
          <a:xfrm>
            <a:off x="528146" y="385599"/>
            <a:ext cx="2940268" cy="1017532"/>
          </a:xfrm>
          <a:prstGeom prst="rect">
            <a:avLst/>
          </a:prstGeom>
        </p:spPr>
        <p:txBody>
          <a:bodyPr lIns="0"/>
          <a:lstStyle>
            <a:lvl1pPr marL="0" indent="0" algn="l">
              <a:lnSpc>
                <a:spcPct val="140000"/>
              </a:lnSpc>
              <a:spcBef>
                <a:spcPts val="0"/>
              </a:spcBef>
              <a:buNone/>
              <a:defRPr sz="12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a:t>
            </a:r>
            <a:br>
              <a:rPr lang="en-GB" dirty="0"/>
            </a:br>
            <a:r>
              <a:rPr lang="en-GB" dirty="0"/>
              <a:t>AUTHOR NAME</a:t>
            </a:r>
            <a:br>
              <a:rPr lang="en-GB" dirty="0"/>
            </a:br>
            <a:r>
              <a:rPr lang="en-GB" dirty="0"/>
              <a:t>DEPARTMENT</a:t>
            </a:r>
            <a:endParaRPr lang="en-US" dirty="0"/>
          </a:p>
        </p:txBody>
      </p:sp>
      <p:pic>
        <p:nvPicPr>
          <p:cNvPr id="14" name="Picture 13" descr="Shape&#10;&#10;Description automatically generated with medium confidence">
            <a:extLst>
              <a:ext uri="{FF2B5EF4-FFF2-40B4-BE49-F238E27FC236}">
                <a16:creationId xmlns:a16="http://schemas.microsoft.com/office/drawing/2014/main" id="{3E6CE68B-69E7-3546-B744-E121C97A6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145" y="6023113"/>
            <a:ext cx="2907533" cy="449288"/>
          </a:xfrm>
          <a:prstGeom prst="rect">
            <a:avLst/>
          </a:prstGeom>
        </p:spPr>
      </p:pic>
      <p:pic>
        <p:nvPicPr>
          <p:cNvPr id="16" name="Picture 15" descr="Background pattern&#10;&#10;Description automatically generated">
            <a:extLst>
              <a:ext uri="{FF2B5EF4-FFF2-40B4-BE49-F238E27FC236}">
                <a16:creationId xmlns:a16="http://schemas.microsoft.com/office/drawing/2014/main" id="{58BFD843-1E20-0246-87C7-26CC1EBED9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0369" y="3200403"/>
            <a:ext cx="4573631" cy="365759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14484820-A1AA-C340-B9A6-283CF7D0D4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85352" y="385599"/>
            <a:ext cx="2213239" cy="899946"/>
          </a:xfrm>
          <a:prstGeom prst="rect">
            <a:avLst/>
          </a:prstGeom>
        </p:spPr>
      </p:pic>
    </p:spTree>
    <p:extLst>
      <p:ext uri="{BB962C8B-B14F-4D97-AF65-F5344CB8AC3E}">
        <p14:creationId xmlns:p14="http://schemas.microsoft.com/office/powerpoint/2010/main" val="13496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Freeform 16">
            <a:extLst>
              <a:ext uri="{FF2B5EF4-FFF2-40B4-BE49-F238E27FC236}">
                <a16:creationId xmlns:a16="http://schemas.microsoft.com/office/drawing/2014/main" id="{BBB5062E-EF79-B049-ACD0-775C57069315}"/>
              </a:ext>
            </a:extLst>
          </p:cNvPr>
          <p:cNvSpPr/>
          <p:nvPr userDrawn="1"/>
        </p:nvSpPr>
        <p:spPr>
          <a:xfrm>
            <a:off x="6846808" y="1143622"/>
            <a:ext cx="2297192" cy="3992820"/>
          </a:xfrm>
          <a:custGeom>
            <a:avLst/>
            <a:gdLst>
              <a:gd name="connsiteX0" fmla="*/ 1996410 w 2297192"/>
              <a:gd name="connsiteY0" fmla="*/ 0 h 3992820"/>
              <a:gd name="connsiteX1" fmla="*/ 2200531 w 2297192"/>
              <a:gd name="connsiteY1" fmla="*/ 10307 h 3992820"/>
              <a:gd name="connsiteX2" fmla="*/ 2297192 w 2297192"/>
              <a:gd name="connsiteY2" fmla="*/ 25060 h 3992820"/>
              <a:gd name="connsiteX3" fmla="*/ 2297192 w 2297192"/>
              <a:gd name="connsiteY3" fmla="*/ 3967761 h 3992820"/>
              <a:gd name="connsiteX4" fmla="*/ 2200531 w 2297192"/>
              <a:gd name="connsiteY4" fmla="*/ 3982513 h 3992820"/>
              <a:gd name="connsiteX5" fmla="*/ 1996410 w 2297192"/>
              <a:gd name="connsiteY5" fmla="*/ 3992820 h 3992820"/>
              <a:gd name="connsiteX6" fmla="*/ 0 w 2297192"/>
              <a:gd name="connsiteY6" fmla="*/ 1996410 h 3992820"/>
              <a:gd name="connsiteX7" fmla="*/ 1996410 w 2297192"/>
              <a:gd name="connsiteY7" fmla="*/ 0 h 399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192" h="3992820">
                <a:moveTo>
                  <a:pt x="1996410" y="0"/>
                </a:moveTo>
                <a:cubicBezTo>
                  <a:pt x="2065322" y="0"/>
                  <a:pt x="2133418" y="3492"/>
                  <a:pt x="2200531" y="10307"/>
                </a:cubicBezTo>
                <a:lnTo>
                  <a:pt x="2297192" y="25060"/>
                </a:lnTo>
                <a:lnTo>
                  <a:pt x="2297192" y="3967761"/>
                </a:lnTo>
                <a:lnTo>
                  <a:pt x="2200531" y="3982513"/>
                </a:lnTo>
                <a:cubicBezTo>
                  <a:pt x="2133418" y="3989329"/>
                  <a:pt x="2065322" y="3992820"/>
                  <a:pt x="1996410" y="3992820"/>
                </a:cubicBezTo>
                <a:cubicBezTo>
                  <a:pt x="893823" y="3992820"/>
                  <a:pt x="0" y="3098997"/>
                  <a:pt x="0" y="1996410"/>
                </a:cubicBezTo>
                <a:cubicBezTo>
                  <a:pt x="0" y="893823"/>
                  <a:pt x="893823" y="0"/>
                  <a:pt x="19964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2624" y="4520368"/>
            <a:ext cx="2235139" cy="1863932"/>
          </a:xfrm>
          <a:prstGeom prst="rect">
            <a:avLst/>
          </a:prstGeom>
        </p:spPr>
      </p:pic>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523259" y="1550988"/>
            <a:ext cx="3671887" cy="3673475"/>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310598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100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91290" y="1916332"/>
            <a:ext cx="1813920" cy="1512668"/>
          </a:xfrm>
          <a:prstGeom prst="rect">
            <a:avLst/>
          </a:prstGeom>
        </p:spPr>
      </p:pic>
      <p:sp>
        <p:nvSpPr>
          <p:cNvPr id="16" name="Freeform 15">
            <a:extLst>
              <a:ext uri="{FF2B5EF4-FFF2-40B4-BE49-F238E27FC236}">
                <a16:creationId xmlns:a16="http://schemas.microsoft.com/office/drawing/2014/main" id="{37D6666C-06F2-E649-B71E-1BAF1AA5E334}"/>
              </a:ext>
            </a:extLst>
          </p:cNvPr>
          <p:cNvSpPr/>
          <p:nvPr userDrawn="1"/>
        </p:nvSpPr>
        <p:spPr>
          <a:xfrm>
            <a:off x="6744769" y="1798322"/>
            <a:ext cx="2399231" cy="3363992"/>
          </a:xfrm>
          <a:custGeom>
            <a:avLst/>
            <a:gdLst>
              <a:gd name="connsiteX0" fmla="*/ 1681996 w 2399231"/>
              <a:gd name="connsiteY0" fmla="*/ 0 h 3363992"/>
              <a:gd name="connsiteX1" fmla="*/ 2336705 w 2399231"/>
              <a:gd name="connsiteY1" fmla="*/ 132180 h 3363992"/>
              <a:gd name="connsiteX2" fmla="*/ 2399231 w 2399231"/>
              <a:gd name="connsiteY2" fmla="*/ 162300 h 3363992"/>
              <a:gd name="connsiteX3" fmla="*/ 2399231 w 2399231"/>
              <a:gd name="connsiteY3" fmla="*/ 3201692 h 3363992"/>
              <a:gd name="connsiteX4" fmla="*/ 2336705 w 2399231"/>
              <a:gd name="connsiteY4" fmla="*/ 3231813 h 3363992"/>
              <a:gd name="connsiteX5" fmla="*/ 1681996 w 2399231"/>
              <a:gd name="connsiteY5" fmla="*/ 3363992 h 3363992"/>
              <a:gd name="connsiteX6" fmla="*/ 0 w 2399231"/>
              <a:gd name="connsiteY6" fmla="*/ 1681996 h 3363992"/>
              <a:gd name="connsiteX7" fmla="*/ 1681996 w 2399231"/>
              <a:gd name="connsiteY7" fmla="*/ 0 h 336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9231" h="3363992">
                <a:moveTo>
                  <a:pt x="1681996" y="0"/>
                </a:moveTo>
                <a:cubicBezTo>
                  <a:pt x="1914231" y="0"/>
                  <a:pt x="2135474" y="47066"/>
                  <a:pt x="2336705" y="132180"/>
                </a:cubicBezTo>
                <a:lnTo>
                  <a:pt x="2399231" y="162300"/>
                </a:lnTo>
                <a:lnTo>
                  <a:pt x="2399231" y="3201692"/>
                </a:lnTo>
                <a:lnTo>
                  <a:pt x="2336705" y="3231813"/>
                </a:lnTo>
                <a:cubicBezTo>
                  <a:pt x="2135474" y="3316926"/>
                  <a:pt x="1914231" y="3363992"/>
                  <a:pt x="1681996" y="3363992"/>
                </a:cubicBezTo>
                <a:cubicBezTo>
                  <a:pt x="753055" y="3363992"/>
                  <a:pt x="0" y="2610937"/>
                  <a:pt x="0" y="1681996"/>
                </a:cubicBezTo>
                <a:cubicBezTo>
                  <a:pt x="0" y="753055"/>
                  <a:pt x="753055" y="0"/>
                  <a:pt x="168199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682266" y="3316637"/>
            <a:ext cx="3158518" cy="3159884"/>
          </a:xfrm>
          <a:prstGeom prst="ellipse">
            <a:avLst/>
          </a:prstGeom>
          <a:solidFill>
            <a:schemeClr val="bg2"/>
          </a:solidFill>
        </p:spPr>
        <p:txBody>
          <a:bodyPr/>
          <a:lstStyle/>
          <a:p>
            <a:endParaRPr lang="en-US"/>
          </a:p>
        </p:txBody>
      </p:sp>
      <p:sp>
        <p:nvSpPr>
          <p:cNvPr id="13" name="Picture Placeholder 14">
            <a:extLst>
              <a:ext uri="{FF2B5EF4-FFF2-40B4-BE49-F238E27FC236}">
                <a16:creationId xmlns:a16="http://schemas.microsoft.com/office/drawing/2014/main" id="{7C3901A8-0BCA-6B4C-8CC1-3EDD0D49180F}"/>
              </a:ext>
            </a:extLst>
          </p:cNvPr>
          <p:cNvSpPr>
            <a:spLocks noGrp="1"/>
          </p:cNvSpPr>
          <p:nvPr>
            <p:ph type="pic" sz="quarter" idx="13"/>
          </p:nvPr>
        </p:nvSpPr>
        <p:spPr>
          <a:xfrm>
            <a:off x="6366103" y="906159"/>
            <a:ext cx="2345887" cy="2346901"/>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66240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475"/>
            <a:ext cx="2511542"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3239146" y="2149475"/>
            <a:ext cx="4811550" cy="3471803"/>
          </a:xfrm>
          <a:prstGeom prst="rect">
            <a:avLst/>
          </a:prstGeom>
        </p:spPr>
        <p:txBody>
          <a:bodyPr/>
          <a:lstStyle/>
          <a:p>
            <a:endParaRPr lang="en-US"/>
          </a:p>
        </p:txBody>
      </p:sp>
    </p:spTree>
    <p:extLst>
      <p:ext uri="{BB962C8B-B14F-4D97-AF65-F5344CB8AC3E}">
        <p14:creationId xmlns:p14="http://schemas.microsoft.com/office/powerpoint/2010/main" val="377498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448633" y="2149586"/>
            <a:ext cx="3735909" cy="2558829"/>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971C5AEA-E1C7-9B41-B5BB-37C105E26E45}"/>
              </a:ext>
            </a:extLst>
          </p:cNvPr>
          <p:cNvSpPr>
            <a:spLocks noGrp="1"/>
          </p:cNvSpPr>
          <p:nvPr>
            <p:ph type="body" idx="13" hasCustomPrompt="1"/>
          </p:nvPr>
        </p:nvSpPr>
        <p:spPr>
          <a:xfrm>
            <a:off x="4475580"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sp>
        <p:nvSpPr>
          <p:cNvPr id="16" name="Text Placeholder 5">
            <a:extLst>
              <a:ext uri="{FF2B5EF4-FFF2-40B4-BE49-F238E27FC236}">
                <a16:creationId xmlns:a16="http://schemas.microsoft.com/office/drawing/2014/main" id="{D798D21E-6CA7-4648-B981-DA1E0E1C0CD3}"/>
              </a:ext>
            </a:extLst>
          </p:cNvPr>
          <p:cNvSpPr>
            <a:spLocks noGrp="1"/>
          </p:cNvSpPr>
          <p:nvPr>
            <p:ph type="body" sz="quarter" idx="14" hasCustomPrompt="1"/>
          </p:nvPr>
        </p:nvSpPr>
        <p:spPr>
          <a:xfrm>
            <a:off x="4476210"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Chart Placeholder 4">
            <a:extLst>
              <a:ext uri="{FF2B5EF4-FFF2-40B4-BE49-F238E27FC236}">
                <a16:creationId xmlns:a16="http://schemas.microsoft.com/office/drawing/2014/main" id="{4373B8CF-4D6A-2E41-B531-6D0EDC141814}"/>
              </a:ext>
            </a:extLst>
          </p:cNvPr>
          <p:cNvSpPr>
            <a:spLocks noGrp="1"/>
          </p:cNvSpPr>
          <p:nvPr>
            <p:ph type="chart" sz="quarter" idx="15"/>
          </p:nvPr>
        </p:nvSpPr>
        <p:spPr>
          <a:xfrm>
            <a:off x="4475580" y="2149586"/>
            <a:ext cx="3735909" cy="2558829"/>
          </a:xfrm>
          <a:prstGeom prst="rect">
            <a:avLst/>
          </a:prstGeom>
        </p:spPr>
        <p:txBody>
          <a:bodyPr/>
          <a:lstStyle/>
          <a:p>
            <a:endParaRPr lang="en-US" dirty="0"/>
          </a:p>
        </p:txBody>
      </p:sp>
    </p:spTree>
    <p:extLst>
      <p:ext uri="{BB962C8B-B14F-4D97-AF65-F5344CB8AC3E}">
        <p14:creationId xmlns:p14="http://schemas.microsoft.com/office/powerpoint/2010/main" val="183382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7601433" cy="3844925"/>
          </a:xfrm>
          <a:prstGeom prst="rect">
            <a:avLst/>
          </a:prstGeom>
        </p:spPr>
        <p:txBody>
          <a:bodyPr/>
          <a:lstStyle/>
          <a:p>
            <a:endParaRPr lang="en-US"/>
          </a:p>
        </p:txBody>
      </p:sp>
    </p:spTree>
    <p:extLst>
      <p:ext uri="{BB962C8B-B14F-4D97-AF65-F5344CB8AC3E}">
        <p14:creationId xmlns:p14="http://schemas.microsoft.com/office/powerpoint/2010/main" val="424844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5068135" cy="3661193"/>
          </a:xfrm>
          <a:prstGeom prst="rect">
            <a:avLst/>
          </a:prstGeom>
        </p:spPr>
        <p:txBody>
          <a:bodyPr/>
          <a:lstStyle/>
          <a:p>
            <a:endParaRPr lang="en-US"/>
          </a:p>
        </p:txBody>
      </p:sp>
      <p:sp>
        <p:nvSpPr>
          <p:cNvPr id="11" name="Text Placeholder 2">
            <a:extLst>
              <a:ext uri="{FF2B5EF4-FFF2-40B4-BE49-F238E27FC236}">
                <a16:creationId xmlns:a16="http://schemas.microsoft.com/office/drawing/2014/main" id="{7D33C35D-F5D3-E647-9108-05B2C82DED7F}"/>
              </a:ext>
            </a:extLst>
          </p:cNvPr>
          <p:cNvSpPr>
            <a:spLocks noGrp="1"/>
          </p:cNvSpPr>
          <p:nvPr>
            <p:ph type="body" idx="1" hasCustomPrompt="1"/>
          </p:nvPr>
        </p:nvSpPr>
        <p:spPr>
          <a:xfrm>
            <a:off x="5734373" y="2060575"/>
            <a:ext cx="2316322" cy="366119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spTree>
    <p:extLst>
      <p:ext uri="{BB962C8B-B14F-4D97-AF65-F5344CB8AC3E}">
        <p14:creationId xmlns:p14="http://schemas.microsoft.com/office/powerpoint/2010/main" val="55081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682DF1D-732C-7045-BC35-11BFF36AFD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1" name="Freeform 10">
            <a:extLst>
              <a:ext uri="{FF2B5EF4-FFF2-40B4-BE49-F238E27FC236}">
                <a16:creationId xmlns:a16="http://schemas.microsoft.com/office/drawing/2014/main" id="{D92AA07F-506D-924F-8B2C-E2AE2A96A594}"/>
              </a:ext>
            </a:extLst>
          </p:cNvPr>
          <p:cNvSpPr/>
          <p:nvPr userDrawn="1"/>
        </p:nvSpPr>
        <p:spPr>
          <a:xfrm>
            <a:off x="0" y="2042313"/>
            <a:ext cx="5858359" cy="4843580"/>
          </a:xfrm>
          <a:custGeom>
            <a:avLst/>
            <a:gdLst>
              <a:gd name="connsiteX0" fmla="*/ 2464232 w 6307812"/>
              <a:gd name="connsiteY0" fmla="*/ 0 h 5215179"/>
              <a:gd name="connsiteX1" fmla="*/ 6307812 w 6307812"/>
              <a:gd name="connsiteY1" fmla="*/ 3843580 h 5215179"/>
              <a:gd name="connsiteX2" fmla="*/ 6135012 w 6307812"/>
              <a:gd name="connsiteY2" fmla="*/ 4986544 h 5215179"/>
              <a:gd name="connsiteX3" fmla="*/ 6051331 w 6307812"/>
              <a:gd name="connsiteY3" fmla="*/ 5215179 h 5215179"/>
              <a:gd name="connsiteX4" fmla="*/ 0 w 6307812"/>
              <a:gd name="connsiteY4" fmla="*/ 5215179 h 5215179"/>
              <a:gd name="connsiteX5" fmla="*/ 0 w 6307812"/>
              <a:gd name="connsiteY5" fmla="*/ 895281 h 5215179"/>
              <a:gd name="connsiteX6" fmla="*/ 19358 w 6307812"/>
              <a:gd name="connsiteY6" fmla="*/ 877687 h 5215179"/>
              <a:gd name="connsiteX7" fmla="*/ 2464232 w 6307812"/>
              <a:gd name="connsiteY7" fmla="*/ 0 h 52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812" h="5215179">
                <a:moveTo>
                  <a:pt x="2464232" y="0"/>
                </a:moveTo>
                <a:cubicBezTo>
                  <a:pt x="4586983" y="0"/>
                  <a:pt x="6307812" y="1720829"/>
                  <a:pt x="6307812" y="3843580"/>
                </a:cubicBezTo>
                <a:cubicBezTo>
                  <a:pt x="6307812" y="4241596"/>
                  <a:pt x="6247314" y="4625482"/>
                  <a:pt x="6135012" y="4986544"/>
                </a:cubicBezTo>
                <a:lnTo>
                  <a:pt x="6051331" y="5215179"/>
                </a:lnTo>
                <a:lnTo>
                  <a:pt x="0" y="5215179"/>
                </a:lnTo>
                <a:lnTo>
                  <a:pt x="0" y="895281"/>
                </a:lnTo>
                <a:lnTo>
                  <a:pt x="19358" y="877687"/>
                </a:lnTo>
                <a:cubicBezTo>
                  <a:pt x="683756" y="329378"/>
                  <a:pt x="1535529" y="0"/>
                  <a:pt x="24642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18638A3B-C572-9F41-B056-B963E145356C}"/>
              </a:ext>
            </a:extLst>
          </p:cNvPr>
          <p:cNvSpPr txBox="1"/>
          <p:nvPr userDrawn="1"/>
        </p:nvSpPr>
        <p:spPr>
          <a:xfrm>
            <a:off x="697423" y="4492161"/>
            <a:ext cx="4742482" cy="553998"/>
          </a:xfrm>
          <a:prstGeom prst="rect">
            <a:avLst/>
          </a:prstGeom>
          <a:noFill/>
        </p:spPr>
        <p:txBody>
          <a:bodyPr wrap="square" rtlCol="0">
            <a:spAutoFit/>
          </a:bodyPr>
          <a:lstStyle/>
          <a:p>
            <a:r>
              <a:rPr lang="en-US" sz="3000" b="0" spc="600" dirty="0">
                <a:solidFill>
                  <a:schemeClr val="bg1"/>
                </a:solidFill>
              </a:rPr>
              <a:t>THANK YOU</a:t>
            </a:r>
          </a:p>
        </p:txBody>
      </p:sp>
    </p:spTree>
    <p:extLst>
      <p:ext uri="{BB962C8B-B14F-4D97-AF65-F5344CB8AC3E}">
        <p14:creationId xmlns:p14="http://schemas.microsoft.com/office/powerpoint/2010/main" val="223979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2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92C96C22-FAB6-FE42-89D9-716CD8552F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408" y="3141590"/>
            <a:ext cx="2870019" cy="2393373"/>
          </a:xfrm>
          <a:prstGeom prst="rect">
            <a:avLst/>
          </a:prstGeom>
        </p:spPr>
      </p:pic>
      <p:pic>
        <p:nvPicPr>
          <p:cNvPr id="8" name="Picture 7">
            <a:extLst>
              <a:ext uri="{FF2B5EF4-FFF2-40B4-BE49-F238E27FC236}">
                <a16:creationId xmlns:a16="http://schemas.microsoft.com/office/drawing/2014/main" id="{AA2DBAC2-A610-C246-A2C0-B93761E9222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sp>
        <p:nvSpPr>
          <p:cNvPr id="15" name="Freeform 14">
            <a:extLst>
              <a:ext uri="{FF2B5EF4-FFF2-40B4-BE49-F238E27FC236}">
                <a16:creationId xmlns:a16="http://schemas.microsoft.com/office/drawing/2014/main" id="{279CFA4D-E432-D349-98FE-F32A99759207}"/>
              </a:ext>
            </a:extLst>
          </p:cNvPr>
          <p:cNvSpPr/>
          <p:nvPr userDrawn="1"/>
        </p:nvSpPr>
        <p:spPr>
          <a:xfrm>
            <a:off x="1748602" y="0"/>
            <a:ext cx="7395398" cy="5877430"/>
          </a:xfrm>
          <a:custGeom>
            <a:avLst/>
            <a:gdLst>
              <a:gd name="connsiteX0" fmla="*/ 346980 w 7395398"/>
              <a:gd name="connsiteY0" fmla="*/ 0 h 5877430"/>
              <a:gd name="connsiteX1" fmla="*/ 7395398 w 7395398"/>
              <a:gd name="connsiteY1" fmla="*/ 0 h 5877430"/>
              <a:gd name="connsiteX2" fmla="*/ 7395398 w 7395398"/>
              <a:gd name="connsiteY2" fmla="*/ 4405853 h 5877430"/>
              <a:gd name="connsiteX3" fmla="*/ 7177107 w 7395398"/>
              <a:gd name="connsiteY3" fmla="*/ 4646033 h 5877430"/>
              <a:gd name="connsiteX4" fmla="*/ 4204252 w 7395398"/>
              <a:gd name="connsiteY4" fmla="*/ 5877430 h 5877430"/>
              <a:gd name="connsiteX5" fmla="*/ 0 w 7395398"/>
              <a:gd name="connsiteY5" fmla="*/ 1673178 h 5877430"/>
              <a:gd name="connsiteX6" fmla="*/ 330391 w 7395398"/>
              <a:gd name="connsiteY6" fmla="*/ 36694 h 587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398" h="5877430">
                <a:moveTo>
                  <a:pt x="346980" y="0"/>
                </a:moveTo>
                <a:lnTo>
                  <a:pt x="7395398" y="0"/>
                </a:lnTo>
                <a:lnTo>
                  <a:pt x="7395398" y="4405853"/>
                </a:lnTo>
                <a:lnTo>
                  <a:pt x="7177107" y="4646033"/>
                </a:lnTo>
                <a:cubicBezTo>
                  <a:pt x="6416287" y="5406853"/>
                  <a:pt x="5365224" y="5877430"/>
                  <a:pt x="4204252" y="5877430"/>
                </a:cubicBezTo>
                <a:cubicBezTo>
                  <a:pt x="1882308" y="5877430"/>
                  <a:pt x="0" y="3995122"/>
                  <a:pt x="0" y="1673178"/>
                </a:cubicBezTo>
                <a:cubicBezTo>
                  <a:pt x="0" y="1092692"/>
                  <a:pt x="117644" y="539683"/>
                  <a:pt x="330391" y="36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2873106" y="555419"/>
            <a:ext cx="5554884" cy="3896378"/>
          </a:xfrm>
          <a:prstGeom prst="rect">
            <a:avLst/>
          </a:prstGeom>
        </p:spPr>
        <p:txBody>
          <a:bodyPr anchor="ctr"/>
          <a:lstStyle>
            <a:lvl1pPr algn="ctr">
              <a:lnSpc>
                <a:spcPct val="100000"/>
              </a:lnSpc>
              <a:defRPr sz="2700">
                <a:solidFill>
                  <a:schemeClr val="bg1"/>
                </a:solidFill>
              </a:defRPr>
            </a:lvl1pPr>
          </a:lstStyle>
          <a:p>
            <a:r>
              <a:rPr lang="en-GB" dirty="0"/>
              <a:t>Insert a main point here, this slide is for highlights or an important message you would like to draw attention to.  This is the maximum amount of copy we would recommended.</a:t>
            </a:r>
            <a:endParaRPr lang="en-US" dirty="0"/>
          </a:p>
        </p:txBody>
      </p:sp>
      <p:pic>
        <p:nvPicPr>
          <p:cNvPr id="19" name="Picture 18" descr="Shape&#10;&#10;Description automatically generated with medium confidence">
            <a:extLst>
              <a:ext uri="{FF2B5EF4-FFF2-40B4-BE49-F238E27FC236}">
                <a16:creationId xmlns:a16="http://schemas.microsoft.com/office/drawing/2014/main" id="{A7766B20-176E-824A-9ECC-6A2FC48DAC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Tree>
    <p:extLst>
      <p:ext uri="{BB962C8B-B14F-4D97-AF65-F5344CB8AC3E}">
        <p14:creationId xmlns:p14="http://schemas.microsoft.com/office/powerpoint/2010/main" val="7680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95000"/>
              </a:lnSpc>
              <a:buClr>
                <a:schemeClr val="accent1"/>
              </a:buClr>
              <a:buFont typeface="Arial" panose="020B0604020202020204" pitchFamily="34" charset="0"/>
              <a:buChar char="•"/>
              <a:defRPr sz="32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35214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1062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0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40657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00D94EB-79D3-2443-9CC2-A46FFA251B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8369084" cy="6276814"/>
          </a:xfrm>
          <a:prstGeom prst="rect">
            <a:avLst/>
          </a:prstGeom>
        </p:spPr>
      </p:pic>
      <p:sp>
        <p:nvSpPr>
          <p:cNvPr id="9" name="Freeform 8">
            <a:extLst>
              <a:ext uri="{FF2B5EF4-FFF2-40B4-BE49-F238E27FC236}">
                <a16:creationId xmlns:a16="http://schemas.microsoft.com/office/drawing/2014/main" id="{8F49EB31-0535-E648-B9D8-93F9850223EF}"/>
              </a:ext>
            </a:extLst>
          </p:cNvPr>
          <p:cNvSpPr/>
          <p:nvPr userDrawn="1"/>
        </p:nvSpPr>
        <p:spPr>
          <a:xfrm>
            <a:off x="0" y="0"/>
            <a:ext cx="9144000" cy="6858000"/>
          </a:xfrm>
          <a:custGeom>
            <a:avLst/>
            <a:gdLst>
              <a:gd name="connsiteX0" fmla="*/ 1 w 9144000"/>
              <a:gd name="connsiteY0" fmla="*/ 1 h 6857999"/>
              <a:gd name="connsiteX1" fmla="*/ 1 w 9144000"/>
              <a:gd name="connsiteY1" fmla="*/ 1294468 h 6857999"/>
              <a:gd name="connsiteX2" fmla="*/ 92417 w 9144000"/>
              <a:gd name="connsiteY2" fmla="*/ 1306211 h 6857999"/>
              <a:gd name="connsiteX3" fmla="*/ 2524075 w 9144000"/>
              <a:gd name="connsiteY3" fmla="*/ 2539408 h 6857999"/>
              <a:gd name="connsiteX4" fmla="*/ 2694815 w 9144000"/>
              <a:gd name="connsiteY4" fmla="*/ 2727270 h 6857999"/>
              <a:gd name="connsiteX5" fmla="*/ 2909651 w 9144000"/>
              <a:gd name="connsiteY5" fmla="*/ 2281299 h 6857999"/>
              <a:gd name="connsiteX6" fmla="*/ 4938742 w 9144000"/>
              <a:gd name="connsiteY6" fmla="*/ 152104 h 6857999"/>
              <a:gd name="connsiteX7" fmla="*/ 5208930 w 9144000"/>
              <a:gd name="connsiteY7" fmla="*/ 1 h 6857999"/>
              <a:gd name="connsiteX8" fmla="*/ 0 w 9144000"/>
              <a:gd name="connsiteY8" fmla="*/ 0 h 6857999"/>
              <a:gd name="connsiteX9" fmla="*/ 9144000 w 9144000"/>
              <a:gd name="connsiteY9" fmla="*/ 0 h 6857999"/>
              <a:gd name="connsiteX10" fmla="*/ 9144000 w 9144000"/>
              <a:gd name="connsiteY10" fmla="*/ 6857999 h 6857999"/>
              <a:gd name="connsiteX11" fmla="*/ 0 w 9144000"/>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7999">
                <a:moveTo>
                  <a:pt x="1" y="1"/>
                </a:moveTo>
                <a:lnTo>
                  <a:pt x="1" y="1294468"/>
                </a:lnTo>
                <a:lnTo>
                  <a:pt x="92417" y="1306211"/>
                </a:lnTo>
                <a:cubicBezTo>
                  <a:pt x="1035490" y="1450310"/>
                  <a:pt x="1879654" y="1894987"/>
                  <a:pt x="2524075" y="2539408"/>
                </a:cubicBezTo>
                <a:lnTo>
                  <a:pt x="2694815" y="2727270"/>
                </a:lnTo>
                <a:lnTo>
                  <a:pt x="2909651" y="2281299"/>
                </a:lnTo>
                <a:cubicBezTo>
                  <a:pt x="3385863" y="1404673"/>
                  <a:pt x="4088358" y="668810"/>
                  <a:pt x="4938742" y="152104"/>
                </a:cubicBezTo>
                <a:lnTo>
                  <a:pt x="5208930" y="1"/>
                </a:lnTo>
                <a:close/>
                <a:moveTo>
                  <a:pt x="0" y="0"/>
                </a:moveTo>
                <a:lnTo>
                  <a:pt x="9144000" y="0"/>
                </a:lnTo>
                <a:lnTo>
                  <a:pt x="9144000"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872285"/>
            <a:ext cx="4555031" cy="1460446"/>
          </a:xfrm>
          <a:prstGeom prst="rect">
            <a:avLst/>
          </a:prstGeom>
        </p:spPr>
        <p:txBody>
          <a:bodyPr lIns="0" anchor="t"/>
          <a:lstStyle>
            <a:lvl1pPr algn="l">
              <a:defRPr sz="3000">
                <a:solidFill>
                  <a:schemeClr val="bg1"/>
                </a:solidFill>
              </a:defRPr>
            </a:lvl1pPr>
          </a:lstStyle>
          <a:p>
            <a:r>
              <a:rPr lang="en-GB" dirty="0"/>
              <a:t>Section title goes here</a:t>
            </a:r>
            <a:endParaRPr lang="en-US" dirty="0"/>
          </a:p>
        </p:txBody>
      </p:sp>
      <p:pic>
        <p:nvPicPr>
          <p:cNvPr id="14" name="Picture 13">
            <a:extLst>
              <a:ext uri="{FF2B5EF4-FFF2-40B4-BE49-F238E27FC236}">
                <a16:creationId xmlns:a16="http://schemas.microsoft.com/office/drawing/2014/main" id="{3E6CE68B-69E7-3546-B744-E121C97A6C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8145" y="6023113"/>
            <a:ext cx="2907533" cy="449287"/>
          </a:xfrm>
          <a:prstGeom prst="rect">
            <a:avLst/>
          </a:prstGeom>
        </p:spPr>
      </p:pic>
      <p:sp>
        <p:nvSpPr>
          <p:cNvPr id="6" name="Text Placeholder 5">
            <a:extLst>
              <a:ext uri="{FF2B5EF4-FFF2-40B4-BE49-F238E27FC236}">
                <a16:creationId xmlns:a16="http://schemas.microsoft.com/office/drawing/2014/main" id="{B3284202-2556-914A-A76D-8CB820628CC0}"/>
              </a:ext>
            </a:extLst>
          </p:cNvPr>
          <p:cNvSpPr>
            <a:spLocks noGrp="1"/>
          </p:cNvSpPr>
          <p:nvPr>
            <p:ph type="body" sz="quarter" idx="10" hasCustomPrompt="1"/>
          </p:nvPr>
        </p:nvSpPr>
        <p:spPr>
          <a:xfrm>
            <a:off x="5098942" y="3115162"/>
            <a:ext cx="3809512" cy="3557130"/>
          </a:xfrm>
          <a:prstGeom prst="rect">
            <a:avLst/>
          </a:prstGeom>
        </p:spPr>
        <p:txBody>
          <a:bodyPr/>
          <a:lstStyle>
            <a:lvl1pPr marL="0" indent="0" algn="r">
              <a:buNone/>
              <a:defRPr sz="30000">
                <a:solidFill>
                  <a:schemeClr val="bg1"/>
                </a:solidFill>
              </a:defRPr>
            </a:lvl1pPr>
          </a:lstStyle>
          <a:p>
            <a:pPr lvl="0"/>
            <a:r>
              <a:rPr lang="en-GB" dirty="0"/>
              <a:t>2</a:t>
            </a:r>
            <a:endParaRPr lang="en-US" dirty="0"/>
          </a:p>
        </p:txBody>
      </p:sp>
    </p:spTree>
    <p:extLst>
      <p:ext uri="{BB962C8B-B14F-4D97-AF65-F5344CB8AC3E}">
        <p14:creationId xmlns:p14="http://schemas.microsoft.com/office/powerpoint/2010/main" val="223095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2149586"/>
            <a:ext cx="7602063" cy="3471803"/>
          </a:xfrm>
          <a:prstGeom prst="rect">
            <a:avLst/>
          </a:prstGeom>
        </p:spPr>
        <p:txBody>
          <a:bodyPr lIns="0" numCol="2" spcCol="108000" anchor="t">
            <a:noAutofit/>
          </a:bodyPr>
          <a:lstStyle>
            <a:lvl1pPr marL="288000" indent="-288000">
              <a:lnSpc>
                <a:spcPct val="95000"/>
              </a:lnSpc>
              <a:buClr>
                <a:schemeClr val="accent1"/>
              </a:buClr>
              <a:buFont typeface="Arial" panose="020B0604020202020204" pitchFamily="34" charset="0"/>
              <a:buChar char="•"/>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This is a two column text box and would work for a larger number of bullet points on the slide. The text will automatically turn over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7601433"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Tree>
    <p:extLst>
      <p:ext uri="{BB962C8B-B14F-4D97-AF65-F5344CB8AC3E}">
        <p14:creationId xmlns:p14="http://schemas.microsoft.com/office/powerpoint/2010/main" val="133740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608614" cy="3755268"/>
          </a:xfrm>
          <a:prstGeom prst="rect">
            <a:avLst/>
          </a:prstGeom>
        </p:spPr>
        <p:txBody>
          <a:bodyPr lIns="0" numCol="1" spcCol="108000" anchor="t">
            <a:noAutofit/>
          </a:bodyPr>
          <a:lstStyle>
            <a:lvl1pPr marL="0" marR="0" indent="0" algn="l" defTabSz="914400" rtl="0" eaLnBrk="1" fontAlgn="auto" latinLnBrk="0" hangingPunct="1">
              <a:lnSpc>
                <a:spcPct val="95000"/>
              </a:lnSpc>
              <a:spcBef>
                <a:spcPts val="1000"/>
              </a:spcBef>
              <a:spcAft>
                <a:spcPts val="0"/>
              </a:spcAft>
              <a:buClr>
                <a:schemeClr val="accent1"/>
              </a:buClr>
              <a:buSzTx/>
              <a:buFont typeface="Arial" panose="020B0604020202020204" pitchFamily="34" charset="0"/>
              <a:buNone/>
              <a:tabLst/>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your text here as required no more than three short paragraphs would work on this slide layout.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1" name="Picture 10">
            <a:extLst>
              <a:ext uri="{FF2B5EF4-FFF2-40B4-BE49-F238E27FC236}">
                <a16:creationId xmlns:a16="http://schemas.microsoft.com/office/drawing/2014/main" id="{46A771D6-CF08-8C46-B7EE-10A91294650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r="-3399" b="-2989"/>
          <a:stretch/>
        </p:blipFill>
        <p:spPr>
          <a:xfrm>
            <a:off x="3852587" y="2223563"/>
            <a:ext cx="5057331" cy="3892389"/>
          </a:xfrm>
          <a:prstGeom prst="rect">
            <a:avLst/>
          </a:prstGeom>
        </p:spPr>
      </p:pic>
      <p:sp>
        <p:nvSpPr>
          <p:cNvPr id="5" name="Oval 4">
            <a:extLst>
              <a:ext uri="{FF2B5EF4-FFF2-40B4-BE49-F238E27FC236}">
                <a16:creationId xmlns:a16="http://schemas.microsoft.com/office/drawing/2014/main" id="{FDCC29F8-4BC1-2144-88BA-741847540C71}"/>
              </a:ext>
            </a:extLst>
          </p:cNvPr>
          <p:cNvSpPr/>
          <p:nvPr userDrawn="1"/>
        </p:nvSpPr>
        <p:spPr>
          <a:xfrm>
            <a:off x="4442081" y="1551142"/>
            <a:ext cx="3608614" cy="3608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B71F0AEC-130E-2A42-87F2-B839285DC3EB}"/>
              </a:ext>
            </a:extLst>
          </p:cNvPr>
          <p:cNvSpPr>
            <a:spLocks noGrp="1"/>
          </p:cNvSpPr>
          <p:nvPr>
            <p:ph type="body" sz="quarter" idx="12" hasCustomPrompt="1"/>
          </p:nvPr>
        </p:nvSpPr>
        <p:spPr>
          <a:xfrm>
            <a:off x="4816475" y="2223564"/>
            <a:ext cx="2890838" cy="2250466"/>
          </a:xfrm>
          <a:prstGeom prst="rect">
            <a:avLst/>
          </a:prstGeom>
        </p:spPr>
        <p:txBody>
          <a:bodyPr anchor="ctr"/>
          <a:lstStyle>
            <a:lvl1pPr marL="0" indent="0" algn="ctr">
              <a:lnSpc>
                <a:spcPct val="100000"/>
              </a:lnSpc>
              <a:buNone/>
              <a:defRPr sz="18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Insert a pull out quote or text you would like to highlight in this section.</a:t>
            </a:r>
          </a:p>
        </p:txBody>
      </p:sp>
    </p:spTree>
    <p:extLst>
      <p:ext uri="{BB962C8B-B14F-4D97-AF65-F5344CB8AC3E}">
        <p14:creationId xmlns:p14="http://schemas.microsoft.com/office/powerpoint/2010/main" val="313310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FDC9C8D-BA54-CE4A-A030-6D5BEAC96655}"/>
              </a:ext>
            </a:extLst>
          </p:cNvPr>
          <p:cNvSpPr>
            <a:spLocks noGrp="1"/>
          </p:cNvSpPr>
          <p:nvPr>
            <p:ph type="pic" sz="quarter" idx="11"/>
          </p:nvPr>
        </p:nvSpPr>
        <p:spPr>
          <a:xfrm>
            <a:off x="0" y="0"/>
            <a:ext cx="9144000" cy="6858000"/>
          </a:xfrm>
          <a:prstGeom prst="rect">
            <a:avLst/>
          </a:prstGeom>
          <a:solidFill>
            <a:schemeClr val="bg2"/>
          </a:solidFill>
        </p:spPr>
        <p:txBody>
          <a:bodyPr/>
          <a:lstStyle/>
          <a:p>
            <a:endParaRPr lang="en-US"/>
          </a:p>
        </p:txBody>
      </p:sp>
      <p:sp>
        <p:nvSpPr>
          <p:cNvPr id="15" name="Text Placeholder 14">
            <a:extLst>
              <a:ext uri="{FF2B5EF4-FFF2-40B4-BE49-F238E27FC236}">
                <a16:creationId xmlns:a16="http://schemas.microsoft.com/office/drawing/2014/main" id="{AAA9BBE9-6ACF-724E-87E1-15113F5FCEB8}"/>
              </a:ext>
            </a:extLst>
          </p:cNvPr>
          <p:cNvSpPr>
            <a:spLocks noGrp="1"/>
          </p:cNvSpPr>
          <p:nvPr>
            <p:ph type="body" idx="1" hasCustomPrompt="1"/>
          </p:nvPr>
        </p:nvSpPr>
        <p:spPr>
          <a:xfrm>
            <a:off x="473527" y="3837374"/>
            <a:ext cx="4261756" cy="3020626"/>
          </a:xfrm>
          <a:custGeom>
            <a:avLst/>
            <a:gdLst>
              <a:gd name="connsiteX0" fmla="*/ 2130878 w 4261756"/>
              <a:gd name="connsiteY0" fmla="*/ 0 h 3020626"/>
              <a:gd name="connsiteX1" fmla="*/ 4261756 w 4261756"/>
              <a:gd name="connsiteY1" fmla="*/ 2131614 h 3020626"/>
              <a:gd name="connsiteX2" fmla="*/ 4094301 w 4261756"/>
              <a:gd name="connsiteY2" fmla="*/ 2961335 h 3020626"/>
              <a:gd name="connsiteX3" fmla="*/ 4065749 w 4261756"/>
              <a:gd name="connsiteY3" fmla="*/ 3020626 h 3020626"/>
              <a:gd name="connsiteX4" fmla="*/ 196008 w 4261756"/>
              <a:gd name="connsiteY4" fmla="*/ 3020626 h 3020626"/>
              <a:gd name="connsiteX5" fmla="*/ 167455 w 4261756"/>
              <a:gd name="connsiteY5" fmla="*/ 2961335 h 3020626"/>
              <a:gd name="connsiteX6" fmla="*/ 0 w 4261756"/>
              <a:gd name="connsiteY6" fmla="*/ 2131614 h 3020626"/>
              <a:gd name="connsiteX7" fmla="*/ 2130878 w 4261756"/>
              <a:gd name="connsiteY7" fmla="*/ 0 h 30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756" h="3020626">
                <a:moveTo>
                  <a:pt x="2130878" y="0"/>
                </a:moveTo>
                <a:cubicBezTo>
                  <a:pt x="3307729" y="0"/>
                  <a:pt x="4261756" y="954356"/>
                  <a:pt x="4261756" y="2131614"/>
                </a:cubicBezTo>
                <a:cubicBezTo>
                  <a:pt x="4261756" y="2425929"/>
                  <a:pt x="4202129" y="2706312"/>
                  <a:pt x="4094301" y="2961335"/>
                </a:cubicBezTo>
                <a:lnTo>
                  <a:pt x="4065749" y="3020626"/>
                </a:lnTo>
                <a:lnTo>
                  <a:pt x="196008" y="3020626"/>
                </a:lnTo>
                <a:lnTo>
                  <a:pt x="167455" y="2961335"/>
                </a:lnTo>
                <a:cubicBezTo>
                  <a:pt x="59627" y="2706312"/>
                  <a:pt x="0" y="2425929"/>
                  <a:pt x="0" y="2131614"/>
                </a:cubicBezTo>
                <a:cubicBezTo>
                  <a:pt x="0" y="954356"/>
                  <a:pt x="954027" y="0"/>
                  <a:pt x="2130878" y="0"/>
                </a:cubicBezTo>
                <a:close/>
              </a:path>
            </a:pathLst>
          </a:custGeom>
          <a:solidFill>
            <a:schemeClr val="accent1"/>
          </a:solidFill>
          <a:ln>
            <a:noFill/>
          </a:ln>
        </p:spPr>
        <p:txBody>
          <a:bodyPr wrap="square" lIns="720000" tIns="180000" rIns="720000" numCol="1" spcCol="108000" anchor="ctr">
            <a:noAutofit/>
          </a:bodyPr>
          <a:lstStyle>
            <a:lvl1pPr marL="0" indent="0" algn="ctr">
              <a:lnSpc>
                <a:spcPct val="110000"/>
              </a:lnSpc>
              <a:buClr>
                <a:schemeClr val="accent1"/>
              </a:buClr>
              <a:buFont typeface="Arial" panose="020B0604020202020204" pitchFamily="34" charset="0"/>
              <a:buNone/>
              <a:defRPr sz="1800">
                <a:solidFill>
                  <a:schemeClr val="bg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here to insert a paragraph of text or caption sentence for your picture</a:t>
            </a:r>
          </a:p>
        </p:txBody>
      </p:sp>
    </p:spTree>
    <p:extLst>
      <p:ext uri="{BB962C8B-B14F-4D97-AF65-F5344CB8AC3E}">
        <p14:creationId xmlns:p14="http://schemas.microsoft.com/office/powerpoint/2010/main" val="309070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13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 id="2147483680" r:id="rId6"/>
    <p:sldLayoutId id="2147483672" r:id="rId7"/>
    <p:sldLayoutId id="2147483673" r:id="rId8"/>
    <p:sldLayoutId id="2147483674" r:id="rId9"/>
    <p:sldLayoutId id="2147483675" r:id="rId10"/>
    <p:sldLayoutId id="2147483676" r:id="rId11"/>
    <p:sldLayoutId id="2147483681" r:id="rId12"/>
    <p:sldLayoutId id="2147483683" r:id="rId13"/>
    <p:sldLayoutId id="2147483682" r:id="rId14"/>
    <p:sldLayoutId id="2147483684" r:id="rId15"/>
    <p:sldLayoutId id="2147483679"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my.clevelandclinic.org/health/drugs/16386-antibiotic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my.clevelandclinic.org/health/symptoms/15203-wheezing" TargetMode="External"/><Relationship Id="rId2" Type="http://schemas.openxmlformats.org/officeDocument/2006/relationships/hyperlink" Target="https://my.clevelandclinic.org/health/diseases/17536-syncope" TargetMode="External"/><Relationship Id="rId1" Type="http://schemas.openxmlformats.org/officeDocument/2006/relationships/slideLayout" Target="../slideLayouts/slideLayout5.xml"/><Relationship Id="rId4" Type="http://schemas.openxmlformats.org/officeDocument/2006/relationships/hyperlink" Target="https://my.clevelandclinic.org/health/symptoms/6422-dizzines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my.clevelandclinic.org/health/diseases/12342-common-cold"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my.clevelandclinic.org/health/drugs/4812-corticosteroids" TargetMode="External"/><Relationship Id="rId2" Type="http://schemas.openxmlformats.org/officeDocument/2006/relationships/hyperlink" Target="https://my.clevelandclinic.org/health/diseases/17844-epiglottitis"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my.clevelandclinic.org/health/articles/14520-laryngology"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my.clevelandclinic.org/health/diseases/4602-strep-throat" TargetMode="External"/><Relationship Id="rId2" Type="http://schemas.openxmlformats.org/officeDocument/2006/relationships/hyperlink" Target="https://my.clevelandclinic.org/health/symptoms/8274-sore-throat-pharyngitis" TargetMode="External"/><Relationship Id="rId1" Type="http://schemas.openxmlformats.org/officeDocument/2006/relationships/slideLayout" Target="../slideLayouts/slideLayout5.xml"/><Relationship Id="rId4" Type="http://schemas.openxmlformats.org/officeDocument/2006/relationships/hyperlink" Target="https://my.clevelandclinic.org/health/drugs/11086-non-steroidal-anti-inflammatory-medicines-nsaid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my.clevelandclinic.org/health/diseases/17701-sinusiti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my.clevelandclinic.org/health/diseases/13756--colds-and-flu-symptoms-treatment-prevention-when-to-call" TargetMode="External"/><Relationship Id="rId2" Type="http://schemas.openxmlformats.org/officeDocument/2006/relationships/hyperlink" Target="https://my.clevelandclinic.org/health/diseases/4335-influenza-flu"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my.clevelandclinic.org/health/diseases/4471-pneumonia"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my.clevelandclinic.org/health/articles/21205-respiratory-syste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my.clevelandclinic.org/health/drugs/18520-pneumococcal-vaccine-polyvalent-solution-for-injection"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my.clevelandclinic.org/health/diseases/8272-bronchiolitis" TargetMode="External"/><Relationship Id="rId2" Type="http://schemas.openxmlformats.org/officeDocument/2006/relationships/hyperlink" Target="https://my.clevelandclinic.org/health/diseases/3993-bronchiti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my.clevelandclinic.org/health/diagnostics/10228-chest-x-ray" TargetMode="External"/><Relationship Id="rId2" Type="http://schemas.openxmlformats.org/officeDocument/2006/relationships/hyperlink" Target="https://my.clevelandclinic.org/health/diagnostics/17366-physical-examination" TargetMode="External"/><Relationship Id="rId1" Type="http://schemas.openxmlformats.org/officeDocument/2006/relationships/slideLayout" Target="../slideLayouts/slideLayout5.xml"/><Relationship Id="rId5" Type="http://schemas.openxmlformats.org/officeDocument/2006/relationships/hyperlink" Target="https://my.clevelandclinic.org/health/diagnostics/17966-pulmonary-function-testing" TargetMode="External"/><Relationship Id="rId4" Type="http://schemas.openxmlformats.org/officeDocument/2006/relationships/hyperlink" Target="https://my.clevelandclinic.org/health/diagnostics/4808-ct-computed-tomography-sca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my.clevelandclinic.org/health/symptoms/10880-fever" TargetMode="External"/><Relationship Id="rId2" Type="http://schemas.openxmlformats.org/officeDocument/2006/relationships/hyperlink" Target="https://my.clevelandclinic.org/health/symptoms/17755-cough" TargetMode="External"/><Relationship Id="rId1" Type="http://schemas.openxmlformats.org/officeDocument/2006/relationships/slideLayout" Target="../slideLayouts/slideLayout5.xml"/><Relationship Id="rId4" Type="http://schemas.openxmlformats.org/officeDocument/2006/relationships/hyperlink" Target="https://my.clevelandclinic.org/health/diseases/15219-swollen-lymph-nod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D862-2F42-D543-B0B2-2D5874547A40}"/>
              </a:ext>
            </a:extLst>
          </p:cNvPr>
          <p:cNvSpPr>
            <a:spLocks noGrp="1"/>
          </p:cNvSpPr>
          <p:nvPr>
            <p:ph type="ctrTitle"/>
          </p:nvPr>
        </p:nvSpPr>
        <p:spPr/>
        <p:txBody>
          <a:bodyPr/>
          <a:lstStyle/>
          <a:p>
            <a:r>
              <a:rPr lang="en-US" dirty="0"/>
              <a:t>Respiratory Illnesses </a:t>
            </a:r>
          </a:p>
        </p:txBody>
      </p:sp>
      <p:sp>
        <p:nvSpPr>
          <p:cNvPr id="3" name="Subtitle 2">
            <a:extLst>
              <a:ext uri="{FF2B5EF4-FFF2-40B4-BE49-F238E27FC236}">
                <a16:creationId xmlns:a16="http://schemas.microsoft.com/office/drawing/2014/main" id="{D579C8F5-0FD4-B24F-848A-367120A9795E}"/>
              </a:ext>
            </a:extLst>
          </p:cNvPr>
          <p:cNvSpPr>
            <a:spLocks noGrp="1"/>
          </p:cNvSpPr>
          <p:nvPr>
            <p:ph type="subTitle" idx="1"/>
          </p:nvPr>
        </p:nvSpPr>
        <p:spPr/>
        <p:txBody>
          <a:bodyPr/>
          <a:lstStyle/>
          <a:p>
            <a:r>
              <a:rPr lang="en-US" dirty="0"/>
              <a:t>June 2022</a:t>
            </a:r>
          </a:p>
          <a:p>
            <a:r>
              <a:rPr lang="en-US" dirty="0"/>
              <a:t>Clair Stokes and Bev Gunn</a:t>
            </a:r>
          </a:p>
          <a:p>
            <a:r>
              <a:rPr lang="en-US" dirty="0"/>
              <a:t>IPC Nurses </a:t>
            </a:r>
          </a:p>
        </p:txBody>
      </p:sp>
    </p:spTree>
    <p:extLst>
      <p:ext uri="{BB962C8B-B14F-4D97-AF65-F5344CB8AC3E}">
        <p14:creationId xmlns:p14="http://schemas.microsoft.com/office/powerpoint/2010/main" val="306593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FB88-0C97-405F-BBF0-F1200CCE7E34}"/>
              </a:ext>
            </a:extLst>
          </p:cNvPr>
          <p:cNvSpPr>
            <a:spLocks noGrp="1"/>
          </p:cNvSpPr>
          <p:nvPr>
            <p:ph type="title"/>
          </p:nvPr>
        </p:nvSpPr>
        <p:spPr/>
        <p:txBody>
          <a:bodyPr/>
          <a:lstStyle/>
          <a:p>
            <a:r>
              <a:rPr lang="en-GB" dirty="0"/>
              <a:t>How long do upper respiratory infections last?</a:t>
            </a:r>
          </a:p>
        </p:txBody>
      </p:sp>
      <p:sp>
        <p:nvSpPr>
          <p:cNvPr id="3" name="Text Placeholder 2">
            <a:extLst>
              <a:ext uri="{FF2B5EF4-FFF2-40B4-BE49-F238E27FC236}">
                <a16:creationId xmlns:a16="http://schemas.microsoft.com/office/drawing/2014/main" id="{92E5F9D8-E9BC-4E75-9385-DCBE923AC161}"/>
              </a:ext>
            </a:extLst>
          </p:cNvPr>
          <p:cNvSpPr>
            <a:spLocks noGrp="1"/>
          </p:cNvSpPr>
          <p:nvPr>
            <p:ph type="body" idx="1"/>
          </p:nvPr>
        </p:nvSpPr>
        <p:spPr/>
        <p:txBody>
          <a:bodyPr/>
          <a:lstStyle/>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Upper respiratory infections typically last one to two weeks. Most of the time, they go away on their own. Over-the-counter pain medications can help you feel better. Make sure you drink plenty of fluids to stay hydrated.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If your symptoms last longer than two weeks, talk to your healthcare provider. You may have another condition that is causing the symptoms, such as pneumonia or bronchitis.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B6D6174A-01D8-400C-A59D-A0541CDFEEEB}"/>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43528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348D-86CA-45B5-B597-A1DE00B2B7A8}"/>
              </a:ext>
            </a:extLst>
          </p:cNvPr>
          <p:cNvSpPr>
            <a:spLocks noGrp="1"/>
          </p:cNvSpPr>
          <p:nvPr>
            <p:ph type="title"/>
          </p:nvPr>
        </p:nvSpPr>
        <p:spPr/>
        <p:txBody>
          <a:bodyPr/>
          <a:lstStyle/>
          <a:p>
            <a:r>
              <a:rPr lang="en-GB" dirty="0"/>
              <a:t>Can antibiotics treat upper respiratory infections?</a:t>
            </a:r>
          </a:p>
        </p:txBody>
      </p:sp>
      <p:sp>
        <p:nvSpPr>
          <p:cNvPr id="3" name="Text Placeholder 2">
            <a:extLst>
              <a:ext uri="{FF2B5EF4-FFF2-40B4-BE49-F238E27FC236}">
                <a16:creationId xmlns:a16="http://schemas.microsoft.com/office/drawing/2014/main" id="{E5F9BB48-42AA-41DC-9964-F726273B4C28}"/>
              </a:ext>
            </a:extLst>
          </p:cNvPr>
          <p:cNvSpPr>
            <a:spLocks noGrp="1"/>
          </p:cNvSpPr>
          <p:nvPr>
            <p:ph type="body" idx="1"/>
          </p:nvPr>
        </p:nvSpPr>
        <p:spPr/>
        <p:txBody>
          <a:bodyPr/>
          <a:lstStyle/>
          <a:p>
            <a:pPr marL="0" indent="0">
              <a:lnSpc>
                <a:spcPct val="107000"/>
              </a:lnSpc>
              <a:spcAft>
                <a:spcPts val="800"/>
              </a:spcAft>
              <a:buNone/>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Most of the time, viruses cause upper respiratory infections. Viruses don’t respond to </a:t>
            </a:r>
            <a:r>
              <a:rPr lang="en-GB" sz="18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antibiotics</a:t>
            </a: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You can most likely treat the symptoms at home through pain relievers, rest and drinking fluids. If you have a bacterial infection, such as strep throat, you’ll take antibiotics. Penicillin or amoxicillin are frequently prescribed for strep throat.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D5646132-8937-4F66-AC91-A4C5289B402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43550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0286-4288-4DED-A412-EA26B4036374}"/>
              </a:ext>
            </a:extLst>
          </p:cNvPr>
          <p:cNvSpPr>
            <a:spLocks noGrp="1"/>
          </p:cNvSpPr>
          <p:nvPr>
            <p:ph type="title"/>
          </p:nvPr>
        </p:nvSpPr>
        <p:spPr/>
        <p:txBody>
          <a:bodyPr/>
          <a:lstStyle/>
          <a:p>
            <a:r>
              <a:rPr lang="en-GB" dirty="0"/>
              <a:t>When should I see a healthcare provider for an upper respiratory infection?</a:t>
            </a:r>
          </a:p>
        </p:txBody>
      </p:sp>
      <p:sp>
        <p:nvSpPr>
          <p:cNvPr id="3" name="Text Placeholder 2">
            <a:extLst>
              <a:ext uri="{FF2B5EF4-FFF2-40B4-BE49-F238E27FC236}">
                <a16:creationId xmlns:a16="http://schemas.microsoft.com/office/drawing/2014/main" id="{2B7F9484-7D34-40EC-B934-E0C5CB95BC49}"/>
              </a:ext>
            </a:extLst>
          </p:cNvPr>
          <p:cNvSpPr>
            <a:spLocks noGrp="1"/>
          </p:cNvSpPr>
          <p:nvPr>
            <p:ph type="body" idx="1"/>
          </p:nvPr>
        </p:nvSpPr>
        <p:spPr/>
        <p:txBody>
          <a:bodyPr/>
          <a:lstStyle/>
          <a:p>
            <a:pPr marL="0" indent="0">
              <a:lnSpc>
                <a:spcPct val="107000"/>
              </a:lnSpc>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If you have any of these symptoms, contact your healthcare provider or seek medical help: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Loss of consciousness</a:t>
            </a: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High fever (higher than 103 F).</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Rapid breathing or difficulty breathing.</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Frequent, severe coughing, which may come with vomiting.</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Wheezing</a:t>
            </a: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a high-pitched whistling sound when you breathe out.</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4"/>
              </a:rPr>
              <a:t>Dizziness</a:t>
            </a: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Retractions, when you see a deeper outline of your ribcage or ribs than you normally do. (This sign may be more obvious in children).</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Stridor, a harsh raspy vibrating when you breathe in that sometimes sounds like a seal. (Stridor is more common in children than adults).</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p>
        </p:txBody>
      </p:sp>
      <p:sp>
        <p:nvSpPr>
          <p:cNvPr id="4" name="Text Placeholder 3">
            <a:extLst>
              <a:ext uri="{FF2B5EF4-FFF2-40B4-BE49-F238E27FC236}">
                <a16:creationId xmlns:a16="http://schemas.microsoft.com/office/drawing/2014/main" id="{9057F964-CCC3-4AEE-9FCC-5F10FB5D3E5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3941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DB24-9822-452B-8077-DBE65AA5823F}"/>
              </a:ext>
            </a:extLst>
          </p:cNvPr>
          <p:cNvSpPr>
            <a:spLocks noGrp="1"/>
          </p:cNvSpPr>
          <p:nvPr>
            <p:ph type="title"/>
          </p:nvPr>
        </p:nvSpPr>
        <p:spPr/>
        <p:txBody>
          <a:bodyPr/>
          <a:lstStyle/>
          <a:p>
            <a:r>
              <a:rPr lang="en-GB" dirty="0"/>
              <a:t>What is the common cold?</a:t>
            </a:r>
          </a:p>
        </p:txBody>
      </p:sp>
      <p:sp>
        <p:nvSpPr>
          <p:cNvPr id="3" name="Text Placeholder 2">
            <a:extLst>
              <a:ext uri="{FF2B5EF4-FFF2-40B4-BE49-F238E27FC236}">
                <a16:creationId xmlns:a16="http://schemas.microsoft.com/office/drawing/2014/main" id="{0DC525F7-05A5-4580-BEA7-D64A08A1F8AA}"/>
              </a:ext>
            </a:extLst>
          </p:cNvPr>
          <p:cNvSpPr>
            <a:spLocks noGrp="1"/>
          </p:cNvSpPr>
          <p:nvPr>
            <p:ph type="body" idx="1"/>
          </p:nvPr>
        </p:nvSpPr>
        <p:spPr>
          <a:xfrm>
            <a:off x="448633" y="914400"/>
            <a:ext cx="7602063" cy="4818490"/>
          </a:xfrm>
        </p:spPr>
        <p:txBody>
          <a:bodyPr/>
          <a:lstStyle/>
          <a:p>
            <a:pPr marL="0" indent="0">
              <a:lnSpc>
                <a:spcPct val="107000"/>
              </a:lnSpc>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The </a:t>
            </a:r>
            <a:r>
              <a:rPr lang="en-GB" sz="16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common cold</a:t>
            </a: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refers to at least 200 different viruses that cause a cold. Colds often go away on their own. Colds can: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Occur at any age.</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Have a wide range of symptoms.</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Spread through direct contact with respiratory secretions, like saliva, mucus or phlegm.</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Last about seven to 10 days, though a cough can last up to three weeks.</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Lead to complications such as ear infections, eye infections, sinus infections and pneumonia.</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Treating a cold can help you feel better: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Use acetaminophen (Tylenol®) if you have body aches and fever.</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Stay hydrated. Make sure to drink a lot, especially fluids such as water, tea and broth.</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Get plenty of rest.</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175EE9AD-F26D-479C-90BD-B747F25841A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41728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5A03-C0BD-463A-853B-A9AF5F2A980F}"/>
              </a:ext>
            </a:extLst>
          </p:cNvPr>
          <p:cNvSpPr>
            <a:spLocks noGrp="1"/>
          </p:cNvSpPr>
          <p:nvPr>
            <p:ph type="title"/>
          </p:nvPr>
        </p:nvSpPr>
        <p:spPr/>
        <p:txBody>
          <a:bodyPr/>
          <a:lstStyle/>
          <a:p>
            <a:r>
              <a:rPr lang="en-GB" dirty="0"/>
              <a:t>What is epiglottitis?</a:t>
            </a:r>
          </a:p>
        </p:txBody>
      </p:sp>
      <p:sp>
        <p:nvSpPr>
          <p:cNvPr id="3" name="Text Placeholder 2">
            <a:extLst>
              <a:ext uri="{FF2B5EF4-FFF2-40B4-BE49-F238E27FC236}">
                <a16:creationId xmlns:a16="http://schemas.microsoft.com/office/drawing/2014/main" id="{107C43D4-304B-4892-88F4-118F37F3142F}"/>
              </a:ext>
            </a:extLst>
          </p:cNvPr>
          <p:cNvSpPr>
            <a:spLocks noGrp="1"/>
          </p:cNvSpPr>
          <p:nvPr>
            <p:ph type="body" idx="1"/>
          </p:nvPr>
        </p:nvSpPr>
        <p:spPr/>
        <p:txBody>
          <a:bodyPr/>
          <a:lstStyle/>
          <a:p>
            <a:pPr marL="0" indent="0">
              <a:lnSpc>
                <a:spcPct val="107000"/>
              </a:lnSpc>
              <a:spcAft>
                <a:spcPts val="800"/>
              </a:spcAft>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The epiglottis is the top part of your trachea, your breathing tube. It sits far back in your mouth, at the base of your tongue. </a:t>
            </a:r>
            <a:r>
              <a:rPr lang="en-GB" sz="14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Epiglottitis</a:t>
            </a: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is when the epiglottis gets inflamed. This condition can be serious. If the epiglottis swells from inflammation, it can block your airway. You may have trouble breathing. If you think you or a loved one has epiglottitis, get medical help right away.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Symptoms of epiglottitis include: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Difficulty breathing or swallowing.</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Fever.</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Severe sore throat.</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Epiglottitis requires treatment at a hospital or medical facility. Healthcare providers first need to check your oxygen levels and protect your airway. You may need supplemental oxygen if your oxygen levels are too low. You may also need: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IV fluids to keep you hydrated until you can swallow without problems.</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Antibiotics, if your provider thinks you may have a bacterial infection.</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Steroids</a:t>
            </a: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to reduce the swelling.</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sp>
        <p:nvSpPr>
          <p:cNvPr id="4" name="Text Placeholder 3">
            <a:extLst>
              <a:ext uri="{FF2B5EF4-FFF2-40B4-BE49-F238E27FC236}">
                <a16:creationId xmlns:a16="http://schemas.microsoft.com/office/drawing/2014/main" id="{920EBFAA-EA10-4F2D-871B-2F17E92C194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76603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F946-5EAC-453C-9A11-4EEA79CE60ED}"/>
              </a:ext>
            </a:extLst>
          </p:cNvPr>
          <p:cNvSpPr>
            <a:spLocks noGrp="1"/>
          </p:cNvSpPr>
          <p:nvPr>
            <p:ph type="title"/>
          </p:nvPr>
        </p:nvSpPr>
        <p:spPr/>
        <p:txBody>
          <a:bodyPr/>
          <a:lstStyle/>
          <a:p>
            <a:r>
              <a:rPr lang="en-GB" dirty="0"/>
              <a:t>What is laryngitis?</a:t>
            </a:r>
          </a:p>
        </p:txBody>
      </p:sp>
      <p:sp>
        <p:nvSpPr>
          <p:cNvPr id="3" name="Text Placeholder 2">
            <a:extLst>
              <a:ext uri="{FF2B5EF4-FFF2-40B4-BE49-F238E27FC236}">
                <a16:creationId xmlns:a16="http://schemas.microsoft.com/office/drawing/2014/main" id="{E8FE860C-E455-4663-8863-083A24D8AC18}"/>
              </a:ext>
            </a:extLst>
          </p:cNvPr>
          <p:cNvSpPr>
            <a:spLocks noGrp="1"/>
          </p:cNvSpPr>
          <p:nvPr>
            <p:ph type="body" idx="1"/>
          </p:nvPr>
        </p:nvSpPr>
        <p:spPr/>
        <p:txBody>
          <a:bodyPr/>
          <a:lstStyle/>
          <a:p>
            <a:pPr marL="0" indent="0">
              <a:lnSpc>
                <a:spcPct val="107000"/>
              </a:lnSpc>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Your </a:t>
            </a:r>
            <a:r>
              <a:rPr lang="en-GB" sz="16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larynx</a:t>
            </a: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is your voice box. Laryngitis is when the larynx becomes inflamed. Usually, a virus infects the upper airways, leading to laryngitis. The main symptom of laryngitis is a voice change. You may: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Become very hoarse.</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Only be able to talk at a low volume.</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Lose your voice entirely.</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You may also get a fever, have difficulty swallowing and have a sore throat. Your healthcare provider can discuss treatment options with you. You most likely won’t need antibiotics since the cause is usually viral, not bacterial. To treat laryngitis: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Rest your voice. Try not to speak. If you do need to speak, talk in a low voice rather than a whisper. Whispering can irritate your larynx.</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Drink plenty of extra fluids.</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Breathe in steam.</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Use cough suppressants.</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p>
        </p:txBody>
      </p:sp>
      <p:sp>
        <p:nvSpPr>
          <p:cNvPr id="4" name="Text Placeholder 3">
            <a:extLst>
              <a:ext uri="{FF2B5EF4-FFF2-40B4-BE49-F238E27FC236}">
                <a16:creationId xmlns:a16="http://schemas.microsoft.com/office/drawing/2014/main" id="{378327B9-0298-48B4-AE89-408E94FEADB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45230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6D2A-48AF-493C-87EC-786F2AA3A8BE}"/>
              </a:ext>
            </a:extLst>
          </p:cNvPr>
          <p:cNvSpPr>
            <a:spLocks noGrp="1"/>
          </p:cNvSpPr>
          <p:nvPr>
            <p:ph type="title"/>
          </p:nvPr>
        </p:nvSpPr>
        <p:spPr/>
        <p:txBody>
          <a:bodyPr/>
          <a:lstStyle/>
          <a:p>
            <a:r>
              <a:rPr lang="en-GB" dirty="0"/>
              <a:t>What is pharyngitis?</a:t>
            </a:r>
          </a:p>
        </p:txBody>
      </p:sp>
      <p:sp>
        <p:nvSpPr>
          <p:cNvPr id="3" name="Text Placeholder 2">
            <a:extLst>
              <a:ext uri="{FF2B5EF4-FFF2-40B4-BE49-F238E27FC236}">
                <a16:creationId xmlns:a16="http://schemas.microsoft.com/office/drawing/2014/main" id="{C88CF6AD-6876-47DD-BC5A-AE7ACD74395F}"/>
              </a:ext>
            </a:extLst>
          </p:cNvPr>
          <p:cNvSpPr>
            <a:spLocks noGrp="1"/>
          </p:cNvSpPr>
          <p:nvPr>
            <p:ph type="body" idx="1"/>
          </p:nvPr>
        </p:nvSpPr>
        <p:spPr>
          <a:xfrm>
            <a:off x="448633" y="906450"/>
            <a:ext cx="7602063" cy="4937759"/>
          </a:xfrm>
        </p:spPr>
        <p:txBody>
          <a:bodyPr/>
          <a:lstStyle/>
          <a:p>
            <a:pPr marL="0" indent="0">
              <a:lnSpc>
                <a:spcPct val="107000"/>
              </a:lnSpc>
              <a:spcAft>
                <a:spcPts val="800"/>
              </a:spcAft>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Pharyngitis</a:t>
            </a: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is also known as a sore throat. It’s usually caused by a virus. Sometimes, bacteria called group A </a:t>
            </a:r>
            <a:r>
              <a:rPr lang="en-GB" sz="1400" i="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Streptococcus</a:t>
            </a: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can cause a type of sore throat called </a:t>
            </a:r>
            <a:r>
              <a:rPr lang="en-GB" sz="14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strep throat</a:t>
            </a: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Strep throat is more common in children between ages 5 and 15. Symptoms of a sore throat may include: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Severe throat pain.</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Difficulty swallowing and speaking.</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Ear pain.</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Tender lymph nodes in the neck.</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Swollen, red tonsils.</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Your healthcare provider may do a throat swab (strep test) to find out if it’s a bacterial infection. If the test is positive for strep throat, you’ll take a course of antibiotics, such as penicillin.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If the test is negative, your provider may recommend: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Over-the-counter pain relievers, such as acetaminophen or </a:t>
            </a:r>
            <a:r>
              <a:rPr lang="en-GB" sz="14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4"/>
              </a:rPr>
              <a:t>nonsteroidal anti-inflammatory drugs</a:t>
            </a: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(NSAIDs), to help with throat pain.</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Gargling with warm salt water to soothe your throat.</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 single dose of a steroid to help with symptoms</a:t>
            </a:r>
            <a:endParaRPr lang="en-GB" sz="1400" dirty="0"/>
          </a:p>
        </p:txBody>
      </p:sp>
      <p:sp>
        <p:nvSpPr>
          <p:cNvPr id="4" name="Text Placeholder 3">
            <a:extLst>
              <a:ext uri="{FF2B5EF4-FFF2-40B4-BE49-F238E27FC236}">
                <a16:creationId xmlns:a16="http://schemas.microsoft.com/office/drawing/2014/main" id="{B6004A89-1D2D-414A-8EF9-9A7EF148F7D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636035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8368-71F5-4D3A-AA5A-20DF2935BDE0}"/>
              </a:ext>
            </a:extLst>
          </p:cNvPr>
          <p:cNvSpPr>
            <a:spLocks noGrp="1"/>
          </p:cNvSpPr>
          <p:nvPr>
            <p:ph type="title"/>
          </p:nvPr>
        </p:nvSpPr>
        <p:spPr/>
        <p:txBody>
          <a:bodyPr/>
          <a:lstStyle/>
          <a:p>
            <a:r>
              <a:rPr lang="en-GB" dirty="0"/>
              <a:t>What is a sinus infection?</a:t>
            </a:r>
          </a:p>
        </p:txBody>
      </p:sp>
      <p:sp>
        <p:nvSpPr>
          <p:cNvPr id="3" name="Text Placeholder 2">
            <a:extLst>
              <a:ext uri="{FF2B5EF4-FFF2-40B4-BE49-F238E27FC236}">
                <a16:creationId xmlns:a16="http://schemas.microsoft.com/office/drawing/2014/main" id="{19490E59-6E0F-4A2B-B697-83A5D992FF8D}"/>
              </a:ext>
            </a:extLst>
          </p:cNvPr>
          <p:cNvSpPr>
            <a:spLocks noGrp="1"/>
          </p:cNvSpPr>
          <p:nvPr>
            <p:ph type="body" idx="1"/>
          </p:nvPr>
        </p:nvSpPr>
        <p:spPr>
          <a:xfrm>
            <a:off x="448633" y="938254"/>
            <a:ext cx="7602063" cy="5637475"/>
          </a:xfrm>
        </p:spPr>
        <p:txBody>
          <a:bodyPr/>
          <a:lstStyle/>
          <a:p>
            <a:pPr marL="0" indent="0">
              <a:lnSpc>
                <a:spcPct val="107000"/>
              </a:lnSpc>
              <a:spcAft>
                <a:spcPts val="800"/>
              </a:spcAft>
              <a:buNone/>
            </a:pPr>
            <a:r>
              <a:rPr lang="en-GB" sz="16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Sinusitis</a:t>
            </a: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or a sinus infection, is a common problem. It happens when your sinuses become inflamed. Sinuses are hollow spaces located behind the bones of your face. You have sinuses in your: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Cheeks, Behind your forehead and eyebrows, On the sides of your nose bridge, Beyond your nose, in front of your brain.</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Most often, viruses infect the sinuses, causing inflammation. You may feel or have: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Postnasal drip, when you feel mucus dripping into your throat, Green mucus from your nose, Stuffiness or congestion, Pain when you press on your face, especially on the bones right under your eyes, Bad breath, Cough, Fatigue, Fever, Headaches.</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If you have these symptoms lasting longer than 7-10 days, or if your symptoms worsen after 5-7 days, you may have a bacterial infection. Please see your healthcare provider for a diagnosis. Antibiotics may be needed to clear up a sinus infection in this case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p>
        </p:txBody>
      </p:sp>
      <p:sp>
        <p:nvSpPr>
          <p:cNvPr id="4" name="Text Placeholder 3">
            <a:extLst>
              <a:ext uri="{FF2B5EF4-FFF2-40B4-BE49-F238E27FC236}">
                <a16:creationId xmlns:a16="http://schemas.microsoft.com/office/drawing/2014/main" id="{72FC80B6-33E3-4EFC-842B-29E560F2D146}"/>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9505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81C0-194A-4CE1-8D28-C0F3E6B3F79F}"/>
              </a:ext>
            </a:extLst>
          </p:cNvPr>
          <p:cNvSpPr>
            <a:spLocks noGrp="1"/>
          </p:cNvSpPr>
          <p:nvPr>
            <p:ph type="title"/>
          </p:nvPr>
        </p:nvSpPr>
        <p:spPr/>
        <p:txBody>
          <a:bodyPr/>
          <a:lstStyle/>
          <a:p>
            <a:r>
              <a:rPr lang="en-GB" dirty="0"/>
              <a:t>Is the flu an upper respiratory infection?</a:t>
            </a:r>
          </a:p>
        </p:txBody>
      </p:sp>
      <p:sp>
        <p:nvSpPr>
          <p:cNvPr id="3" name="Text Placeholder 2">
            <a:extLst>
              <a:ext uri="{FF2B5EF4-FFF2-40B4-BE49-F238E27FC236}">
                <a16:creationId xmlns:a16="http://schemas.microsoft.com/office/drawing/2014/main" id="{20D44675-528B-4805-8BDB-2B0A02907CD0}"/>
              </a:ext>
            </a:extLst>
          </p:cNvPr>
          <p:cNvSpPr>
            <a:spLocks noGrp="1"/>
          </p:cNvSpPr>
          <p:nvPr>
            <p:ph type="body" idx="1"/>
          </p:nvPr>
        </p:nvSpPr>
        <p:spPr/>
        <p:txBody>
          <a:bodyPr/>
          <a:lstStyle/>
          <a:p>
            <a:pPr>
              <a:lnSpc>
                <a:spcPct val="107000"/>
              </a:lnSpc>
              <a:spcAft>
                <a:spcPts val="800"/>
              </a:spcAft>
            </a:pPr>
            <a:r>
              <a:rPr lang="en-GB" sz="18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Influenza</a:t>
            </a: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or the flu, isn’t considered an upper respiratory infection. That’s because it’s systemic — it affects more than one system in the body. It usually affects the upper and lower respiratory system. The </a:t>
            </a:r>
            <a:r>
              <a:rPr lang="en-GB" sz="18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cold and flu</a:t>
            </a: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have similar symptoms.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The flu often comes along with symptoms such as achiness and a high temperature, in addition to upper respiratory symptoms like a cough and sore throat. See your healthcare provider if you think you may have the flu. You can take steps to prevent the flu, such as getting the flu vaccine every year.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7F819ABB-2BFE-4339-B44D-25AF86488ACB}"/>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982802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976B-C4AC-4024-B4E1-4876B1B8AA2D}"/>
              </a:ext>
            </a:extLst>
          </p:cNvPr>
          <p:cNvSpPr>
            <a:spLocks noGrp="1"/>
          </p:cNvSpPr>
          <p:nvPr>
            <p:ph type="title"/>
          </p:nvPr>
        </p:nvSpPr>
        <p:spPr/>
        <p:txBody>
          <a:bodyPr/>
          <a:lstStyle/>
          <a:p>
            <a:r>
              <a:rPr lang="en-GB" dirty="0"/>
              <a:t>Is pneumonia an upper respiratory infection?</a:t>
            </a:r>
          </a:p>
        </p:txBody>
      </p:sp>
      <p:sp>
        <p:nvSpPr>
          <p:cNvPr id="3" name="Text Placeholder 2">
            <a:extLst>
              <a:ext uri="{FF2B5EF4-FFF2-40B4-BE49-F238E27FC236}">
                <a16:creationId xmlns:a16="http://schemas.microsoft.com/office/drawing/2014/main" id="{3E684052-1644-4A04-BB89-9942159B5667}"/>
              </a:ext>
            </a:extLst>
          </p:cNvPr>
          <p:cNvSpPr>
            <a:spLocks noGrp="1"/>
          </p:cNvSpPr>
          <p:nvPr>
            <p:ph type="body" idx="1"/>
          </p:nvPr>
        </p:nvSpPr>
        <p:spPr/>
        <p:txBody>
          <a:bodyPr/>
          <a:lstStyle/>
          <a:p>
            <a:pPr marL="0" indent="0">
              <a:lnSpc>
                <a:spcPct val="107000"/>
              </a:lnSpc>
              <a:spcAft>
                <a:spcPts val="800"/>
              </a:spcAft>
              <a:buNone/>
            </a:pPr>
            <a:r>
              <a:rPr lang="en-GB" sz="18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Pneumonia</a:t>
            </a: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is a lung infection. Symptoms can resemble those of an upper respiratory infection. You may have a severe cough that brings up phlegm (mucus), shortness of breath and chest pain. See your healthcare provider if you think you may have pneumonia.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C2725F97-5C15-465C-96D3-2A0590C5802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41210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2FB2-3D76-CC4E-95F4-AD27D96BF6D4}"/>
              </a:ext>
            </a:extLst>
          </p:cNvPr>
          <p:cNvSpPr>
            <a:spLocks noGrp="1"/>
          </p:cNvSpPr>
          <p:nvPr>
            <p:ph type="title"/>
          </p:nvPr>
        </p:nvSpPr>
        <p:spPr/>
        <p:txBody>
          <a:bodyPr/>
          <a:lstStyle/>
          <a:p>
            <a:r>
              <a:rPr lang="en-US" dirty="0"/>
              <a:t>What is a respiratory infection?</a:t>
            </a:r>
          </a:p>
        </p:txBody>
      </p:sp>
      <p:sp>
        <p:nvSpPr>
          <p:cNvPr id="3" name="Text Placeholder 2">
            <a:extLst>
              <a:ext uri="{FF2B5EF4-FFF2-40B4-BE49-F238E27FC236}">
                <a16:creationId xmlns:a16="http://schemas.microsoft.com/office/drawing/2014/main" id="{36C5BB4B-C946-5840-B028-42DA17C00842}"/>
              </a:ext>
            </a:extLst>
          </p:cNvPr>
          <p:cNvSpPr>
            <a:spLocks noGrp="1"/>
          </p:cNvSpPr>
          <p:nvPr>
            <p:ph type="body" idx="1"/>
          </p:nvPr>
        </p:nvSpPr>
        <p:spPr/>
        <p:txBody>
          <a:bodyPr/>
          <a:lstStyle/>
          <a:p>
            <a:pPr>
              <a:lnSpc>
                <a:spcPct val="107000"/>
              </a:lnSpc>
              <a:spcAft>
                <a:spcPts val="800"/>
              </a:spcAf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 respiratory tract infection affects the </a:t>
            </a:r>
            <a:r>
              <a:rPr lang="en-GB" sz="18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respiratory system</a:t>
            </a: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the part of your body responsible for breathing. These infections can affect your sinuses, throat, lungs or airways. There are two types of respiratory infections: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Upper respiratory infections.</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Lower respiratory infections.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12B8357B-5F50-784D-A486-CFB07B3AA0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760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DF28-533D-40A1-91B8-DCFEC6A5E1CA}"/>
              </a:ext>
            </a:extLst>
          </p:cNvPr>
          <p:cNvSpPr>
            <a:spLocks noGrp="1"/>
          </p:cNvSpPr>
          <p:nvPr>
            <p:ph type="title"/>
          </p:nvPr>
        </p:nvSpPr>
        <p:spPr/>
        <p:txBody>
          <a:bodyPr/>
          <a:lstStyle/>
          <a:p>
            <a:r>
              <a:rPr lang="en-GB" dirty="0"/>
              <a:t>How can I prevent upper respiratory infections?</a:t>
            </a:r>
          </a:p>
        </p:txBody>
      </p:sp>
      <p:sp>
        <p:nvSpPr>
          <p:cNvPr id="3" name="Text Placeholder 2">
            <a:extLst>
              <a:ext uri="{FF2B5EF4-FFF2-40B4-BE49-F238E27FC236}">
                <a16:creationId xmlns:a16="http://schemas.microsoft.com/office/drawing/2014/main" id="{3981A77D-D7F3-425F-9BEA-C83DDD97072E}"/>
              </a:ext>
            </a:extLst>
          </p:cNvPr>
          <p:cNvSpPr>
            <a:spLocks noGrp="1"/>
          </p:cNvSpPr>
          <p:nvPr>
            <p:ph type="body" idx="1"/>
          </p:nvPr>
        </p:nvSpPr>
        <p:spPr>
          <a:xfrm>
            <a:off x="448633" y="898497"/>
            <a:ext cx="7602063" cy="5367131"/>
          </a:xfrm>
        </p:spPr>
        <p:txBody>
          <a:bodyPr/>
          <a:lstStyle/>
          <a:p>
            <a:pPr marL="0" indent="0">
              <a:lnSpc>
                <a:spcPct val="107000"/>
              </a:lnSpc>
              <a:spcAft>
                <a:spcPts val="800"/>
              </a:spcAft>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Keep you and your family healthy. Take steps to prevent upper respiratory infections: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b="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Practice good hygiene: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Wash hands, especially before eating or preparing food.</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Sneeze and cough into your arm or a tissue and wash hands after.</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b="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Live a healthy lifestyle: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Avoid contact with people who are sick.</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Drink plenty of fluids.</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Get enough sleep.</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Stop smoking.</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b="1"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See your provider: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Keep up with routine check ups and immunizations.</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Ask your provider if you should get the </a:t>
            </a:r>
            <a:r>
              <a:rPr lang="en-GB" sz="14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pneumococcal vaccine</a:t>
            </a: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which prevents pneumonia.</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Call your healthcare provider if you have symptoms lasting longer than two weeks, a high fever or any other concern.</a:t>
            </a:r>
            <a:endParaRPr lang="en-GB" sz="14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sp>
        <p:nvSpPr>
          <p:cNvPr id="4" name="Text Placeholder 3">
            <a:extLst>
              <a:ext uri="{FF2B5EF4-FFF2-40B4-BE49-F238E27FC236}">
                <a16:creationId xmlns:a16="http://schemas.microsoft.com/office/drawing/2014/main" id="{81199364-5961-4180-B9F9-5635C0189BA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407368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1EE7-401D-4BFB-83E6-A284E7C82E49}"/>
              </a:ext>
            </a:extLst>
          </p:cNvPr>
          <p:cNvSpPr>
            <a:spLocks noGrp="1"/>
          </p:cNvSpPr>
          <p:nvPr>
            <p:ph type="title"/>
          </p:nvPr>
        </p:nvSpPr>
        <p:spPr/>
        <p:txBody>
          <a:bodyPr/>
          <a:lstStyle/>
          <a:p>
            <a:r>
              <a:rPr lang="en-GB" dirty="0"/>
              <a:t>Should I worry about an upper respiratory infection?</a:t>
            </a:r>
          </a:p>
        </p:txBody>
      </p:sp>
      <p:sp>
        <p:nvSpPr>
          <p:cNvPr id="3" name="Text Placeholder 2">
            <a:extLst>
              <a:ext uri="{FF2B5EF4-FFF2-40B4-BE49-F238E27FC236}">
                <a16:creationId xmlns:a16="http://schemas.microsoft.com/office/drawing/2014/main" id="{85FA3916-025A-4388-B96B-BBA49D040F67}"/>
              </a:ext>
            </a:extLst>
          </p:cNvPr>
          <p:cNvSpPr>
            <a:spLocks noGrp="1"/>
          </p:cNvSpPr>
          <p:nvPr>
            <p:ph type="body" idx="1"/>
          </p:nvPr>
        </p:nvSpPr>
        <p:spPr/>
        <p:txBody>
          <a:bodyPr/>
          <a:lstStyle/>
          <a:p>
            <a:pPr marL="0" indent="0">
              <a:lnSpc>
                <a:spcPct val="107000"/>
              </a:lnSpc>
              <a:spcAft>
                <a:spcPts val="800"/>
              </a:spcAft>
              <a:buNone/>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Most of the time, these infections go away on their own. You’ll likely make a full recovery. However, some higher-risk groups should take extra precautions when it comes to upper respiratory infections. These infections can be more dangerous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Children, especially babies.</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Older adults.</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People with immune system disorders.</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If you are in a high-risk group and get a cold or other respiratory infection, contact your healthcare provider.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309BA740-40E5-4836-AE51-7D9CA0F4980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08279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422B-1803-4DA9-9AAC-30AADE7C078B}"/>
              </a:ext>
            </a:extLst>
          </p:cNvPr>
          <p:cNvSpPr>
            <a:spLocks noGrp="1"/>
          </p:cNvSpPr>
          <p:nvPr>
            <p:ph type="title"/>
          </p:nvPr>
        </p:nvSpPr>
        <p:spPr/>
        <p:txBody>
          <a:bodyPr/>
          <a:lstStyle/>
          <a:p>
            <a:r>
              <a:rPr lang="en-GB" dirty="0"/>
              <a:t>What complications can happen from upper respiratory infections? </a:t>
            </a:r>
          </a:p>
        </p:txBody>
      </p:sp>
      <p:sp>
        <p:nvSpPr>
          <p:cNvPr id="3" name="Text Placeholder 2">
            <a:extLst>
              <a:ext uri="{FF2B5EF4-FFF2-40B4-BE49-F238E27FC236}">
                <a16:creationId xmlns:a16="http://schemas.microsoft.com/office/drawing/2014/main" id="{358FD201-B0EC-48C8-BA35-0D8BA1DFADE5}"/>
              </a:ext>
            </a:extLst>
          </p:cNvPr>
          <p:cNvSpPr>
            <a:spLocks noGrp="1"/>
          </p:cNvSpPr>
          <p:nvPr>
            <p:ph type="body" idx="1"/>
          </p:nvPr>
        </p:nvSpPr>
        <p:spPr/>
        <p:txBody>
          <a:bodyPr/>
          <a:lstStyle/>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Severe complications can include respiratory failure when there’s too much carbon dioxide in your blood. The infection could also spread to other parts of your body, such as your brain or heart. If you have any concerns about your symptoms, call your healthcare provider. If you are having trouble breathing or other worrisome symptoms, call 911 or head to the nearest 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1C37E9A7-15B6-4ED1-A632-587E2CB7A23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56310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68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310C-F6AE-ED47-AB28-5CC3666A378B}"/>
              </a:ext>
            </a:extLst>
          </p:cNvPr>
          <p:cNvSpPr>
            <a:spLocks noGrp="1"/>
          </p:cNvSpPr>
          <p:nvPr>
            <p:ph type="title"/>
          </p:nvPr>
        </p:nvSpPr>
        <p:spPr/>
        <p:txBody>
          <a:bodyPr/>
          <a:lstStyle/>
          <a:p>
            <a:r>
              <a:rPr lang="en-US" dirty="0"/>
              <a:t>What is an upper respiratory infection?</a:t>
            </a:r>
          </a:p>
        </p:txBody>
      </p:sp>
      <p:sp>
        <p:nvSpPr>
          <p:cNvPr id="3" name="Text Placeholder 2">
            <a:extLst>
              <a:ext uri="{FF2B5EF4-FFF2-40B4-BE49-F238E27FC236}">
                <a16:creationId xmlns:a16="http://schemas.microsoft.com/office/drawing/2014/main" id="{FC444A38-62B0-104E-B8A1-3017458E789F}"/>
              </a:ext>
            </a:extLst>
          </p:cNvPr>
          <p:cNvSpPr>
            <a:spLocks noGrp="1"/>
          </p:cNvSpPr>
          <p:nvPr>
            <p:ph type="body" idx="1"/>
          </p:nvPr>
        </p:nvSpPr>
        <p:spPr/>
        <p:txBody>
          <a:bodyPr/>
          <a:lstStyle/>
          <a:p>
            <a:pPr marL="0" indent="0">
              <a:lnSpc>
                <a:spcPct val="107000"/>
              </a:lnSpc>
              <a:spcAft>
                <a:spcPts val="800"/>
              </a:spcAft>
              <a:buNone/>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These infections affect your sinuses and throat. Upper respiratory infections include: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Common cold.</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Epiglottitis.</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Laryngitis.</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Pharyngitis (sore throat).</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Sinusitis (sinus infection).</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9CD3B219-0C04-6F4B-9694-24D0F265A20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6630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423A-190C-4B00-96F5-E9BA8EE8336F}"/>
              </a:ext>
            </a:extLst>
          </p:cNvPr>
          <p:cNvSpPr>
            <a:spLocks noGrp="1"/>
          </p:cNvSpPr>
          <p:nvPr>
            <p:ph type="title"/>
          </p:nvPr>
        </p:nvSpPr>
        <p:spPr/>
        <p:txBody>
          <a:bodyPr/>
          <a:lstStyle/>
          <a:p>
            <a:r>
              <a:rPr lang="en-GB" dirty="0"/>
              <a:t>What is a lower respiratory infection?</a:t>
            </a:r>
          </a:p>
        </p:txBody>
      </p:sp>
      <p:sp>
        <p:nvSpPr>
          <p:cNvPr id="3" name="Text Placeholder 2">
            <a:extLst>
              <a:ext uri="{FF2B5EF4-FFF2-40B4-BE49-F238E27FC236}">
                <a16:creationId xmlns:a16="http://schemas.microsoft.com/office/drawing/2014/main" id="{6C16A539-527A-41E7-B788-22E4699A31A1}"/>
              </a:ext>
            </a:extLst>
          </p:cNvPr>
          <p:cNvSpPr>
            <a:spLocks noGrp="1"/>
          </p:cNvSpPr>
          <p:nvPr>
            <p:ph type="body" idx="1"/>
          </p:nvPr>
        </p:nvSpPr>
        <p:spPr/>
        <p:txBody>
          <a:bodyPr/>
          <a:lstStyle/>
          <a:p>
            <a:pPr marL="0" indent="0">
              <a:lnSpc>
                <a:spcPct val="107000"/>
              </a:lnSpc>
              <a:spcAft>
                <a:spcPts val="800"/>
              </a:spcAft>
              <a:buNone/>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 lower respiratory infection affects the airways and lungs. In general, lower respiratory infections last longer and are more serious. These infections include: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Bronchitis</a:t>
            </a: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a lung infection that causes coughing and fever.</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Bronchiolitis</a:t>
            </a: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a lung infection that mostly affects young children.</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Chest infection.</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Pneumonia.</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Text Placeholder 3">
            <a:extLst>
              <a:ext uri="{FF2B5EF4-FFF2-40B4-BE49-F238E27FC236}">
                <a16:creationId xmlns:a16="http://schemas.microsoft.com/office/drawing/2014/main" id="{08D1D657-45E1-4FB0-979F-B1CD842B84B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45005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59E9-E2FE-4E86-90F8-8CA73B0544B3}"/>
              </a:ext>
            </a:extLst>
          </p:cNvPr>
          <p:cNvSpPr>
            <a:spLocks noGrp="1"/>
          </p:cNvSpPr>
          <p:nvPr>
            <p:ph type="title"/>
          </p:nvPr>
        </p:nvSpPr>
        <p:spPr/>
        <p:txBody>
          <a:bodyPr/>
          <a:lstStyle/>
          <a:p>
            <a:r>
              <a:rPr lang="en-GB" dirty="0"/>
              <a:t>What causes upper respiratory infections? </a:t>
            </a:r>
          </a:p>
        </p:txBody>
      </p:sp>
      <p:sp>
        <p:nvSpPr>
          <p:cNvPr id="3" name="Text Placeholder 2">
            <a:extLst>
              <a:ext uri="{FF2B5EF4-FFF2-40B4-BE49-F238E27FC236}">
                <a16:creationId xmlns:a16="http://schemas.microsoft.com/office/drawing/2014/main" id="{2A76E8A5-1C0B-487B-8F7D-EFB9BCB80B06}"/>
              </a:ext>
            </a:extLst>
          </p:cNvPr>
          <p:cNvSpPr>
            <a:spLocks noGrp="1"/>
          </p:cNvSpPr>
          <p:nvPr>
            <p:ph type="body" idx="1"/>
          </p:nvPr>
        </p:nvSpPr>
        <p:spPr/>
        <p:txBody>
          <a:bodyPr/>
          <a:lstStyle/>
          <a:p>
            <a:pPr marL="0" indent="0">
              <a:lnSpc>
                <a:spcPct val="107000"/>
              </a:lnSpc>
              <a:spcAft>
                <a:spcPts val="800"/>
              </a:spcAft>
              <a:buNone/>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You get an upper respiratory infection when a virus (or bacteria) enters your respiratory system. For example, you might touch an infected surface or shake hands with a person who’s sick. You then touch your mouth, nose or eyes. The germs from your hands enter and infect your body.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EF208C64-2CD6-4E31-8F4F-28FAF23712A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285090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30DD-2B94-455A-A3B2-EE14363891C6}"/>
              </a:ext>
            </a:extLst>
          </p:cNvPr>
          <p:cNvSpPr>
            <a:spLocks noGrp="1"/>
          </p:cNvSpPr>
          <p:nvPr>
            <p:ph type="title"/>
          </p:nvPr>
        </p:nvSpPr>
        <p:spPr/>
        <p:txBody>
          <a:bodyPr/>
          <a:lstStyle/>
          <a:p>
            <a:r>
              <a:rPr lang="en-GB" dirty="0"/>
              <a:t>Who’s at risk for upper respiratory infections?</a:t>
            </a:r>
          </a:p>
        </p:txBody>
      </p:sp>
      <p:sp>
        <p:nvSpPr>
          <p:cNvPr id="3" name="Text Placeholder 2">
            <a:extLst>
              <a:ext uri="{FF2B5EF4-FFF2-40B4-BE49-F238E27FC236}">
                <a16:creationId xmlns:a16="http://schemas.microsoft.com/office/drawing/2014/main" id="{72AF8A43-015C-4DA2-B2F0-C2120ACAFCB2}"/>
              </a:ext>
            </a:extLst>
          </p:cNvPr>
          <p:cNvSpPr>
            <a:spLocks noGrp="1"/>
          </p:cNvSpPr>
          <p:nvPr>
            <p:ph type="body" idx="1"/>
          </p:nvPr>
        </p:nvSpPr>
        <p:spPr/>
        <p:txBody>
          <a:bodyPr/>
          <a:lstStyle/>
          <a:p>
            <a:pPr marL="0" indent="0">
              <a:lnSpc>
                <a:spcPct val="107000"/>
              </a:lnSpc>
              <a:spcAft>
                <a:spcPts val="800"/>
              </a:spcAft>
              <a:buNone/>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These infections are common, and anyone can catch one. Yet certain groups of people are more at risk of catching infections. Children are at a high risk since they are often with other children who may be carrying a virus. Children may also wash their hands less frequently than adults. Plus, they’re more likely to put their fingers in their eyes, nose and mouth, allowing the germs to spread easily.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People who have heart or lung problems are also at higher risk of getting an upper respiratory infection. Those who have weak immune systems (due to another disease) may get more severe infections.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606168D-C3C1-4228-A035-8A403D96BED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66711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D891-AC06-4865-8B20-460FD2C640F5}"/>
              </a:ext>
            </a:extLst>
          </p:cNvPr>
          <p:cNvSpPr>
            <a:spLocks noGrp="1"/>
          </p:cNvSpPr>
          <p:nvPr>
            <p:ph type="title"/>
          </p:nvPr>
        </p:nvSpPr>
        <p:spPr/>
        <p:txBody>
          <a:bodyPr/>
          <a:lstStyle/>
          <a:p>
            <a:r>
              <a:rPr lang="en-GB" dirty="0"/>
              <a:t>How are upper respiratory infections diagnosed? </a:t>
            </a:r>
          </a:p>
        </p:txBody>
      </p:sp>
      <p:sp>
        <p:nvSpPr>
          <p:cNvPr id="3" name="Text Placeholder 2">
            <a:extLst>
              <a:ext uri="{FF2B5EF4-FFF2-40B4-BE49-F238E27FC236}">
                <a16:creationId xmlns:a16="http://schemas.microsoft.com/office/drawing/2014/main" id="{56044A70-4F94-4D89-8DD3-709829172E36}"/>
              </a:ext>
            </a:extLst>
          </p:cNvPr>
          <p:cNvSpPr>
            <a:spLocks noGrp="1"/>
          </p:cNvSpPr>
          <p:nvPr>
            <p:ph type="body" idx="1"/>
          </p:nvPr>
        </p:nvSpPr>
        <p:spPr>
          <a:xfrm>
            <a:off x="448633" y="1162878"/>
            <a:ext cx="7602063" cy="4681332"/>
          </a:xfrm>
        </p:spPr>
        <p:txBody>
          <a:bodyPr/>
          <a:lstStyle/>
          <a:p>
            <a:pPr marL="0" indent="0">
              <a:lnSpc>
                <a:spcPct val="107000"/>
              </a:lnSpc>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Your healthcare provider may diagnose the infection based on a </a:t>
            </a:r>
            <a:r>
              <a:rPr lang="en-GB" sz="16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physical exam</a:t>
            </a: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and your symptoms. They’ll look in your nose, ears and throat and listen to your chest to examine your breathing. You often don’t need other tests.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If your provider is concerned you may have a lung infection or another infection, you may need 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Lung (chest) X-ray</a:t>
            </a: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Lung </a:t>
            </a:r>
            <a:r>
              <a:rPr lang="en-GB" sz="16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4"/>
              </a:rPr>
              <a:t>CT scan</a:t>
            </a: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5"/>
              </a:rPr>
              <a:t>Lung (pulmonary) function test</a:t>
            </a: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to see how your lungs are working.</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Nasal swab.</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Throat swab.</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Sputum test, when you cough up some sputum (phlegm from your lungs) for examination.</a:t>
            </a:r>
            <a:endParaRPr lang="en-GB" sz="16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p>
        </p:txBody>
      </p:sp>
      <p:sp>
        <p:nvSpPr>
          <p:cNvPr id="4" name="Text Placeholder 3">
            <a:extLst>
              <a:ext uri="{FF2B5EF4-FFF2-40B4-BE49-F238E27FC236}">
                <a16:creationId xmlns:a16="http://schemas.microsoft.com/office/drawing/2014/main" id="{EFCBF993-1BD1-478E-9E9A-F7EB1A3C918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18103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B9F19-3C22-4B24-81C3-83EC33A8DE7B}"/>
              </a:ext>
            </a:extLst>
          </p:cNvPr>
          <p:cNvSpPr>
            <a:spLocks noGrp="1"/>
          </p:cNvSpPr>
          <p:nvPr>
            <p:ph type="title"/>
          </p:nvPr>
        </p:nvSpPr>
        <p:spPr/>
        <p:txBody>
          <a:bodyPr/>
          <a:lstStyle/>
          <a:p>
            <a:r>
              <a:rPr lang="en-GB" dirty="0"/>
              <a:t>Are upper respiratory infections contagious?</a:t>
            </a:r>
          </a:p>
        </p:txBody>
      </p:sp>
      <p:sp>
        <p:nvSpPr>
          <p:cNvPr id="3" name="Text Placeholder 2">
            <a:extLst>
              <a:ext uri="{FF2B5EF4-FFF2-40B4-BE49-F238E27FC236}">
                <a16:creationId xmlns:a16="http://schemas.microsoft.com/office/drawing/2014/main" id="{CD52DE98-420D-4A08-BBE0-58DA7C7926C8}"/>
              </a:ext>
            </a:extLst>
          </p:cNvPr>
          <p:cNvSpPr>
            <a:spLocks noGrp="1"/>
          </p:cNvSpPr>
          <p:nvPr>
            <p:ph type="body" idx="1"/>
          </p:nvPr>
        </p:nvSpPr>
        <p:spPr/>
        <p:txBody>
          <a:bodyPr/>
          <a:lstStyle/>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Yes, upper respiratory infections are contagious. They pass from person to person through respiratory droplets or hand-to-hand contact. People who have an upper respiratory infection can pass it to others through: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Sneezing or coughing without covering their nose and mouth. This sprays germs into the air. Other people can breathe in those germ-filled droplets.</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Sneezing or coughing into their hand and then touching someone else’s hand. The droplets are now on the other person’s hand. When that person touches their nose, mouth or eyes, the infection enters their body.</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Text Placeholder 3">
            <a:extLst>
              <a:ext uri="{FF2B5EF4-FFF2-40B4-BE49-F238E27FC236}">
                <a16:creationId xmlns:a16="http://schemas.microsoft.com/office/drawing/2014/main" id="{31ADBCF1-E315-4BA0-B4A7-2BDD1F52C53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1723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2F5F-31AE-46FF-9A39-26A64F67AE40}"/>
              </a:ext>
            </a:extLst>
          </p:cNvPr>
          <p:cNvSpPr>
            <a:spLocks noGrp="1"/>
          </p:cNvSpPr>
          <p:nvPr>
            <p:ph type="title"/>
          </p:nvPr>
        </p:nvSpPr>
        <p:spPr/>
        <p:txBody>
          <a:bodyPr/>
          <a:lstStyle/>
          <a:p>
            <a:r>
              <a:rPr lang="en-GB" dirty="0"/>
              <a:t>What are the symptoms of upper respiratory infections?</a:t>
            </a:r>
          </a:p>
        </p:txBody>
      </p:sp>
      <p:sp>
        <p:nvSpPr>
          <p:cNvPr id="3" name="Text Placeholder 2">
            <a:extLst>
              <a:ext uri="{FF2B5EF4-FFF2-40B4-BE49-F238E27FC236}">
                <a16:creationId xmlns:a16="http://schemas.microsoft.com/office/drawing/2014/main" id="{A10D9F05-819A-4C49-A5B7-E49A4655553D}"/>
              </a:ext>
            </a:extLst>
          </p:cNvPr>
          <p:cNvSpPr>
            <a:spLocks noGrp="1"/>
          </p:cNvSpPr>
          <p:nvPr>
            <p:ph type="body" idx="1"/>
          </p:nvPr>
        </p:nvSpPr>
        <p:spPr/>
        <p:txBody>
          <a:bodyPr/>
          <a:lstStyle/>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You may get symptoms, including: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2"/>
              </a:rPr>
              <a:t>Cough</a:t>
            </a: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Fever</a:t>
            </a: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Hoarse voice.</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Fatigue and lack of energy.</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Red eyes.</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Runny nose.</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Sore throat.</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u="sng" dirty="0">
                <a:solidFill>
                  <a:srgbClr val="007BC2"/>
                </a:solidFill>
                <a:effectLst/>
                <a:latin typeface="Source Sans Pro" panose="020B0503030403020204" pitchFamily="34" charset="0"/>
                <a:ea typeface="Times New Roman" panose="02020603050405020304" pitchFamily="18" charset="0"/>
                <a:cs typeface="Times New Roman" panose="02020603050405020304" pitchFamily="18" charset="0"/>
                <a:hlinkClick r:id="rId4"/>
              </a:rPr>
              <a:t>Swollen lymph nodes</a:t>
            </a:r>
            <a:r>
              <a:rPr lang="en-GB" sz="1800" dirty="0">
                <a:solidFill>
                  <a:srgbClr val="343536"/>
                </a:solidFill>
                <a:effectLst/>
                <a:latin typeface="Source Sans Pro" panose="020B0503030403020204" pitchFamily="34" charset="0"/>
                <a:ea typeface="Times New Roman" panose="02020603050405020304" pitchFamily="18" charset="0"/>
                <a:cs typeface="Times New Roman" panose="02020603050405020304" pitchFamily="18" charset="0"/>
              </a:rPr>
              <a:t> (swelling on the sides of your neck).</a:t>
            </a:r>
            <a:endParaRPr lang="en-GB" sz="1800" dirty="0">
              <a:solidFill>
                <a:srgbClr val="34353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81366806-9FAE-4380-A42A-D9D94875791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136413294"/>
      </p:ext>
    </p:extLst>
  </p:cSld>
  <p:clrMapOvr>
    <a:masterClrMapping/>
  </p:clrMapOvr>
</p:sld>
</file>

<file path=ppt/theme/theme1.xml><?xml version="1.0" encoding="utf-8"?>
<a:theme xmlns:a="http://schemas.openxmlformats.org/drawingml/2006/main" name="Office Theme">
  <a:themeElements>
    <a:clrScheme name="South Tees 2021 1">
      <a:dk1>
        <a:srgbClr val="415563"/>
      </a:dk1>
      <a:lt1>
        <a:srgbClr val="FFFFFF"/>
      </a:lt1>
      <a:dk2>
        <a:srgbClr val="002C9E"/>
      </a:dk2>
      <a:lt2>
        <a:srgbClr val="E8EDEE"/>
      </a:lt2>
      <a:accent1>
        <a:srgbClr val="004DFF"/>
      </a:accent1>
      <a:accent2>
        <a:srgbClr val="30D3FF"/>
      </a:accent2>
      <a:accent3>
        <a:srgbClr val="00A399"/>
      </a:accent3>
      <a:accent4>
        <a:srgbClr val="78BE20"/>
      </a:accent4>
      <a:accent5>
        <a:srgbClr val="EA1AAB"/>
      </a:accent5>
      <a:accent6>
        <a:srgbClr val="FFC31C"/>
      </a:accent6>
      <a:hlink>
        <a:srgbClr val="0563C1"/>
      </a:hlink>
      <a:folHlink>
        <a:srgbClr val="95B1D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709</TotalTime>
  <Words>2190</Words>
  <Application>Microsoft Office PowerPoint</Application>
  <PresentationFormat>On-screen Show (4:3)</PresentationFormat>
  <Paragraphs>151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Gill Sans MT</vt:lpstr>
      <vt:lpstr>Source Sans Pro</vt:lpstr>
      <vt:lpstr>Symbol</vt:lpstr>
      <vt:lpstr>Office Theme</vt:lpstr>
      <vt:lpstr>Respiratory Illnesses </vt:lpstr>
      <vt:lpstr>What is a respiratory infection?</vt:lpstr>
      <vt:lpstr>What is an upper respiratory infection?</vt:lpstr>
      <vt:lpstr>What is a lower respiratory infection?</vt:lpstr>
      <vt:lpstr>What causes upper respiratory infections? </vt:lpstr>
      <vt:lpstr>Who’s at risk for upper respiratory infections?</vt:lpstr>
      <vt:lpstr>How are upper respiratory infections diagnosed? </vt:lpstr>
      <vt:lpstr>Are upper respiratory infections contagious?</vt:lpstr>
      <vt:lpstr>What are the symptoms of upper respiratory infections?</vt:lpstr>
      <vt:lpstr>How long do upper respiratory infections last?</vt:lpstr>
      <vt:lpstr>Can antibiotics treat upper respiratory infections?</vt:lpstr>
      <vt:lpstr>When should I see a healthcare provider for an upper respiratory infection?</vt:lpstr>
      <vt:lpstr>What is the common cold?</vt:lpstr>
      <vt:lpstr>What is epiglottitis?</vt:lpstr>
      <vt:lpstr>What is laryngitis?</vt:lpstr>
      <vt:lpstr>What is pharyngitis?</vt:lpstr>
      <vt:lpstr>What is a sinus infection?</vt:lpstr>
      <vt:lpstr>Is the flu an upper respiratory infection?</vt:lpstr>
      <vt:lpstr>Is pneumonia an upper respiratory infection?</vt:lpstr>
      <vt:lpstr>How can I prevent upper respiratory infections?</vt:lpstr>
      <vt:lpstr>Should I worry about an upper respiratory infection?</vt:lpstr>
      <vt:lpstr>What complications can happen from upper respiratory infections?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Neil (SOUTH TEES HOSPITALS NHS FOUNDATION TRUST)</dc:creator>
  <cp:lastModifiedBy>STOKES, Clair (SOUTH TEES HOSPITALS NHS FOUNDATION TRUST)</cp:lastModifiedBy>
  <cp:revision>60</cp:revision>
  <dcterms:created xsi:type="dcterms:W3CDTF">2021-04-23T12:44:38Z</dcterms:created>
  <dcterms:modified xsi:type="dcterms:W3CDTF">2022-06-08T11:03:35Z</dcterms:modified>
</cp:coreProperties>
</file>