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7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37"/>
    <p:restoredTop sz="96327"/>
  </p:normalViewPr>
  <p:slideViewPr>
    <p:cSldViewPr snapToGrid="0" snapToObjects="1">
      <p:cViewPr varScale="1">
        <p:scale>
          <a:sx n="67" d="100"/>
          <a:sy n="67"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4BEBEC5-4F89-724B-8EFD-AE1BDA4B49CD}"/>
              </a:ext>
            </a:extLst>
          </p:cNvPr>
          <p:cNvSpPr/>
          <p:nvPr userDrawn="1"/>
        </p:nvSpPr>
        <p:spPr>
          <a:xfrm>
            <a:off x="1" y="1"/>
            <a:ext cx="5208929" cy="2727269"/>
          </a:xfrm>
          <a:custGeom>
            <a:avLst/>
            <a:gdLst>
              <a:gd name="connsiteX0" fmla="*/ 0 w 5208929"/>
              <a:gd name="connsiteY0" fmla="*/ 0 h 2727269"/>
              <a:gd name="connsiteX1" fmla="*/ 5208929 w 5208929"/>
              <a:gd name="connsiteY1" fmla="*/ 0 h 2727269"/>
              <a:gd name="connsiteX2" fmla="*/ 4938741 w 5208929"/>
              <a:gd name="connsiteY2" fmla="*/ 152103 h 2727269"/>
              <a:gd name="connsiteX3" fmla="*/ 2909650 w 5208929"/>
              <a:gd name="connsiteY3" fmla="*/ 2281298 h 2727269"/>
              <a:gd name="connsiteX4" fmla="*/ 2694814 w 5208929"/>
              <a:gd name="connsiteY4" fmla="*/ 2727269 h 2727269"/>
              <a:gd name="connsiteX5" fmla="*/ 2524074 w 5208929"/>
              <a:gd name="connsiteY5" fmla="*/ 2539407 h 2727269"/>
              <a:gd name="connsiteX6" fmla="*/ 92416 w 5208929"/>
              <a:gd name="connsiteY6" fmla="*/ 1306210 h 2727269"/>
              <a:gd name="connsiteX7" fmla="*/ 0 w 5208929"/>
              <a:gd name="connsiteY7" fmla="*/ 1294467 h 27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929" h="2727269">
                <a:moveTo>
                  <a:pt x="0" y="0"/>
                </a:moveTo>
                <a:lnTo>
                  <a:pt x="5208929" y="0"/>
                </a:lnTo>
                <a:lnTo>
                  <a:pt x="4938741" y="152103"/>
                </a:lnTo>
                <a:cubicBezTo>
                  <a:pt x="4088357" y="668809"/>
                  <a:pt x="3385862" y="1404672"/>
                  <a:pt x="2909650" y="2281298"/>
                </a:cubicBezTo>
                <a:lnTo>
                  <a:pt x="2694814" y="2727269"/>
                </a:lnTo>
                <a:lnTo>
                  <a:pt x="2524074" y="2539407"/>
                </a:lnTo>
                <a:cubicBezTo>
                  <a:pt x="1879653" y="1894986"/>
                  <a:pt x="1035489" y="1450309"/>
                  <a:pt x="92416" y="1306210"/>
                </a:cubicBezTo>
                <a:lnTo>
                  <a:pt x="0" y="12944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112868"/>
            <a:ext cx="5352393" cy="1460446"/>
          </a:xfrm>
          <a:prstGeom prst="rect">
            <a:avLst/>
          </a:prstGeom>
        </p:spPr>
        <p:txBody>
          <a:bodyPr lIns="0" anchor="b"/>
          <a:lstStyle>
            <a:lvl1pPr algn="l">
              <a:defRPr sz="3000">
                <a:solidFill>
                  <a:schemeClr val="accent1"/>
                </a:solidFill>
              </a:defRPr>
            </a:lvl1pPr>
          </a:lstStyle>
          <a:p>
            <a:r>
              <a:rPr lang="en-GB" dirty="0"/>
              <a:t>Presentation title goes in this space on one or two lines</a:t>
            </a:r>
            <a:endParaRPr lang="en-US" dirty="0"/>
          </a:p>
        </p:txBody>
      </p:sp>
      <p:sp>
        <p:nvSpPr>
          <p:cNvPr id="3" name="Subtitle 2"/>
          <p:cNvSpPr>
            <a:spLocks noGrp="1"/>
          </p:cNvSpPr>
          <p:nvPr>
            <p:ph type="subTitle" idx="1" hasCustomPrompt="1"/>
          </p:nvPr>
        </p:nvSpPr>
        <p:spPr>
          <a:xfrm>
            <a:off x="528146" y="385599"/>
            <a:ext cx="2940268" cy="1017532"/>
          </a:xfrm>
          <a:prstGeom prst="rect">
            <a:avLst/>
          </a:prstGeom>
        </p:spPr>
        <p:txBody>
          <a:bodyPr lIns="0"/>
          <a:lstStyle>
            <a:lvl1pPr marL="0" indent="0" algn="l">
              <a:lnSpc>
                <a:spcPct val="140000"/>
              </a:lnSpc>
              <a:spcBef>
                <a:spcPts val="0"/>
              </a:spcBef>
              <a:buNone/>
              <a:defRPr sz="12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a:t>
            </a:r>
            <a:br>
              <a:rPr lang="en-GB" dirty="0"/>
            </a:br>
            <a:r>
              <a:rPr lang="en-GB" dirty="0"/>
              <a:t>AUTHOR NAME</a:t>
            </a:r>
            <a:br>
              <a:rPr lang="en-GB" dirty="0"/>
            </a:br>
            <a:r>
              <a:rPr lang="en-GB" dirty="0"/>
              <a:t>DEPARTMENT</a:t>
            </a:r>
            <a:endParaRPr lang="en-US" dirty="0"/>
          </a:p>
        </p:txBody>
      </p:sp>
      <p:pic>
        <p:nvPicPr>
          <p:cNvPr id="14" name="Picture 13" descr="Shape&#10;&#10;Description automatically generated with medium confidence">
            <a:extLst>
              <a:ext uri="{FF2B5EF4-FFF2-40B4-BE49-F238E27FC236}">
                <a16:creationId xmlns:a16="http://schemas.microsoft.com/office/drawing/2014/main" id="{3E6CE68B-69E7-3546-B744-E121C97A6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45" y="6023113"/>
            <a:ext cx="2907533" cy="449288"/>
          </a:xfrm>
          <a:prstGeom prst="rect">
            <a:avLst/>
          </a:prstGeom>
        </p:spPr>
      </p:pic>
      <p:pic>
        <p:nvPicPr>
          <p:cNvPr id="16" name="Picture 15" descr="Background pattern&#10;&#10;Description automatically generated">
            <a:extLst>
              <a:ext uri="{FF2B5EF4-FFF2-40B4-BE49-F238E27FC236}">
                <a16:creationId xmlns:a16="http://schemas.microsoft.com/office/drawing/2014/main" id="{58BFD843-1E20-0246-87C7-26CC1EBED9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0369" y="3200403"/>
            <a:ext cx="4573631" cy="365759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14484820-A1AA-C340-B9A6-283CF7D0D4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5352" y="385599"/>
            <a:ext cx="2213239" cy="899946"/>
          </a:xfrm>
          <a:prstGeom prst="rect">
            <a:avLst/>
          </a:prstGeom>
        </p:spPr>
      </p:pic>
    </p:spTree>
    <p:extLst>
      <p:ext uri="{BB962C8B-B14F-4D97-AF65-F5344CB8AC3E}">
        <p14:creationId xmlns:p14="http://schemas.microsoft.com/office/powerpoint/2010/main" val="1349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Freeform 16">
            <a:extLst>
              <a:ext uri="{FF2B5EF4-FFF2-40B4-BE49-F238E27FC236}">
                <a16:creationId xmlns:a16="http://schemas.microsoft.com/office/drawing/2014/main" id="{BBB5062E-EF79-B049-ACD0-775C57069315}"/>
              </a:ext>
            </a:extLst>
          </p:cNvPr>
          <p:cNvSpPr/>
          <p:nvPr userDrawn="1"/>
        </p:nvSpPr>
        <p:spPr>
          <a:xfrm>
            <a:off x="6846808" y="1143622"/>
            <a:ext cx="2297192" cy="3992820"/>
          </a:xfrm>
          <a:custGeom>
            <a:avLst/>
            <a:gdLst>
              <a:gd name="connsiteX0" fmla="*/ 1996410 w 2297192"/>
              <a:gd name="connsiteY0" fmla="*/ 0 h 3992820"/>
              <a:gd name="connsiteX1" fmla="*/ 2200531 w 2297192"/>
              <a:gd name="connsiteY1" fmla="*/ 10307 h 3992820"/>
              <a:gd name="connsiteX2" fmla="*/ 2297192 w 2297192"/>
              <a:gd name="connsiteY2" fmla="*/ 25060 h 3992820"/>
              <a:gd name="connsiteX3" fmla="*/ 2297192 w 2297192"/>
              <a:gd name="connsiteY3" fmla="*/ 3967761 h 3992820"/>
              <a:gd name="connsiteX4" fmla="*/ 2200531 w 2297192"/>
              <a:gd name="connsiteY4" fmla="*/ 3982513 h 3992820"/>
              <a:gd name="connsiteX5" fmla="*/ 1996410 w 2297192"/>
              <a:gd name="connsiteY5" fmla="*/ 3992820 h 3992820"/>
              <a:gd name="connsiteX6" fmla="*/ 0 w 2297192"/>
              <a:gd name="connsiteY6" fmla="*/ 1996410 h 3992820"/>
              <a:gd name="connsiteX7" fmla="*/ 1996410 w 2297192"/>
              <a:gd name="connsiteY7" fmla="*/ 0 h 399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192" h="3992820">
                <a:moveTo>
                  <a:pt x="1996410" y="0"/>
                </a:moveTo>
                <a:cubicBezTo>
                  <a:pt x="2065322" y="0"/>
                  <a:pt x="2133418" y="3492"/>
                  <a:pt x="2200531" y="10307"/>
                </a:cubicBezTo>
                <a:lnTo>
                  <a:pt x="2297192" y="25060"/>
                </a:lnTo>
                <a:lnTo>
                  <a:pt x="2297192" y="3967761"/>
                </a:lnTo>
                <a:lnTo>
                  <a:pt x="2200531" y="3982513"/>
                </a:lnTo>
                <a:cubicBezTo>
                  <a:pt x="2133418" y="3989329"/>
                  <a:pt x="2065322" y="3992820"/>
                  <a:pt x="1996410" y="3992820"/>
                </a:cubicBezTo>
                <a:cubicBezTo>
                  <a:pt x="893823" y="3992820"/>
                  <a:pt x="0" y="3098997"/>
                  <a:pt x="0" y="1996410"/>
                </a:cubicBezTo>
                <a:cubicBezTo>
                  <a:pt x="0" y="893823"/>
                  <a:pt x="893823" y="0"/>
                  <a:pt x="19964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624" y="4520368"/>
            <a:ext cx="2235139" cy="1863932"/>
          </a:xfrm>
          <a:prstGeom prst="rect">
            <a:avLst/>
          </a:prstGeom>
        </p:spPr>
      </p:pic>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523259" y="1550988"/>
            <a:ext cx="3671887" cy="3673475"/>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310598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100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1290" y="1916332"/>
            <a:ext cx="1813920" cy="1512668"/>
          </a:xfrm>
          <a:prstGeom prst="rect">
            <a:avLst/>
          </a:prstGeom>
        </p:spPr>
      </p:pic>
      <p:sp>
        <p:nvSpPr>
          <p:cNvPr id="16" name="Freeform 15">
            <a:extLst>
              <a:ext uri="{FF2B5EF4-FFF2-40B4-BE49-F238E27FC236}">
                <a16:creationId xmlns:a16="http://schemas.microsoft.com/office/drawing/2014/main" id="{37D6666C-06F2-E649-B71E-1BAF1AA5E334}"/>
              </a:ext>
            </a:extLst>
          </p:cNvPr>
          <p:cNvSpPr/>
          <p:nvPr userDrawn="1"/>
        </p:nvSpPr>
        <p:spPr>
          <a:xfrm>
            <a:off x="6744769" y="1798322"/>
            <a:ext cx="2399231" cy="3363992"/>
          </a:xfrm>
          <a:custGeom>
            <a:avLst/>
            <a:gdLst>
              <a:gd name="connsiteX0" fmla="*/ 1681996 w 2399231"/>
              <a:gd name="connsiteY0" fmla="*/ 0 h 3363992"/>
              <a:gd name="connsiteX1" fmla="*/ 2336705 w 2399231"/>
              <a:gd name="connsiteY1" fmla="*/ 132180 h 3363992"/>
              <a:gd name="connsiteX2" fmla="*/ 2399231 w 2399231"/>
              <a:gd name="connsiteY2" fmla="*/ 162300 h 3363992"/>
              <a:gd name="connsiteX3" fmla="*/ 2399231 w 2399231"/>
              <a:gd name="connsiteY3" fmla="*/ 3201692 h 3363992"/>
              <a:gd name="connsiteX4" fmla="*/ 2336705 w 2399231"/>
              <a:gd name="connsiteY4" fmla="*/ 3231813 h 3363992"/>
              <a:gd name="connsiteX5" fmla="*/ 1681996 w 2399231"/>
              <a:gd name="connsiteY5" fmla="*/ 3363992 h 3363992"/>
              <a:gd name="connsiteX6" fmla="*/ 0 w 2399231"/>
              <a:gd name="connsiteY6" fmla="*/ 1681996 h 3363992"/>
              <a:gd name="connsiteX7" fmla="*/ 1681996 w 2399231"/>
              <a:gd name="connsiteY7" fmla="*/ 0 h 33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231" h="3363992">
                <a:moveTo>
                  <a:pt x="1681996" y="0"/>
                </a:moveTo>
                <a:cubicBezTo>
                  <a:pt x="1914231" y="0"/>
                  <a:pt x="2135474" y="47066"/>
                  <a:pt x="2336705" y="132180"/>
                </a:cubicBezTo>
                <a:lnTo>
                  <a:pt x="2399231" y="162300"/>
                </a:lnTo>
                <a:lnTo>
                  <a:pt x="2399231" y="3201692"/>
                </a:lnTo>
                <a:lnTo>
                  <a:pt x="2336705" y="3231813"/>
                </a:lnTo>
                <a:cubicBezTo>
                  <a:pt x="2135474" y="3316926"/>
                  <a:pt x="1914231" y="3363992"/>
                  <a:pt x="1681996" y="3363992"/>
                </a:cubicBezTo>
                <a:cubicBezTo>
                  <a:pt x="753055" y="3363992"/>
                  <a:pt x="0" y="2610937"/>
                  <a:pt x="0" y="1681996"/>
                </a:cubicBezTo>
                <a:cubicBezTo>
                  <a:pt x="0" y="753055"/>
                  <a:pt x="753055" y="0"/>
                  <a:pt x="16819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682266" y="3316637"/>
            <a:ext cx="3158518" cy="3159884"/>
          </a:xfrm>
          <a:prstGeom prst="ellipse">
            <a:avLst/>
          </a:prstGeom>
          <a:solidFill>
            <a:schemeClr val="bg2"/>
          </a:solidFill>
        </p:spPr>
        <p:txBody>
          <a:bodyPr/>
          <a:lstStyle/>
          <a:p>
            <a:endParaRPr lang="en-US"/>
          </a:p>
        </p:txBody>
      </p:sp>
      <p:sp>
        <p:nvSpPr>
          <p:cNvPr id="13" name="Picture Placeholder 14">
            <a:extLst>
              <a:ext uri="{FF2B5EF4-FFF2-40B4-BE49-F238E27FC236}">
                <a16:creationId xmlns:a16="http://schemas.microsoft.com/office/drawing/2014/main" id="{7C3901A8-0BCA-6B4C-8CC1-3EDD0D49180F}"/>
              </a:ext>
            </a:extLst>
          </p:cNvPr>
          <p:cNvSpPr>
            <a:spLocks noGrp="1"/>
          </p:cNvSpPr>
          <p:nvPr>
            <p:ph type="pic" sz="quarter" idx="13"/>
          </p:nvPr>
        </p:nvSpPr>
        <p:spPr>
          <a:xfrm>
            <a:off x="6366103" y="906159"/>
            <a:ext cx="2345887" cy="2346901"/>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6624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475"/>
            <a:ext cx="2511542"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3239146" y="2149475"/>
            <a:ext cx="4811550" cy="3471803"/>
          </a:xfrm>
          <a:prstGeom prst="rect">
            <a:avLst/>
          </a:prstGeom>
        </p:spPr>
        <p:txBody>
          <a:bodyPr/>
          <a:lstStyle/>
          <a:p>
            <a:endParaRPr lang="en-US"/>
          </a:p>
        </p:txBody>
      </p:sp>
    </p:spTree>
    <p:extLst>
      <p:ext uri="{BB962C8B-B14F-4D97-AF65-F5344CB8AC3E}">
        <p14:creationId xmlns:p14="http://schemas.microsoft.com/office/powerpoint/2010/main" val="37749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448633" y="2149586"/>
            <a:ext cx="3735909" cy="2558829"/>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971C5AEA-E1C7-9B41-B5BB-37C105E26E45}"/>
              </a:ext>
            </a:extLst>
          </p:cNvPr>
          <p:cNvSpPr>
            <a:spLocks noGrp="1"/>
          </p:cNvSpPr>
          <p:nvPr>
            <p:ph type="body" idx="13" hasCustomPrompt="1"/>
          </p:nvPr>
        </p:nvSpPr>
        <p:spPr>
          <a:xfrm>
            <a:off x="4475580"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sp>
        <p:nvSpPr>
          <p:cNvPr id="16" name="Text Placeholder 5">
            <a:extLst>
              <a:ext uri="{FF2B5EF4-FFF2-40B4-BE49-F238E27FC236}">
                <a16:creationId xmlns:a16="http://schemas.microsoft.com/office/drawing/2014/main" id="{D798D21E-6CA7-4648-B981-DA1E0E1C0CD3}"/>
              </a:ext>
            </a:extLst>
          </p:cNvPr>
          <p:cNvSpPr>
            <a:spLocks noGrp="1"/>
          </p:cNvSpPr>
          <p:nvPr>
            <p:ph type="body" sz="quarter" idx="14" hasCustomPrompt="1"/>
          </p:nvPr>
        </p:nvSpPr>
        <p:spPr>
          <a:xfrm>
            <a:off x="4476210"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Chart Placeholder 4">
            <a:extLst>
              <a:ext uri="{FF2B5EF4-FFF2-40B4-BE49-F238E27FC236}">
                <a16:creationId xmlns:a16="http://schemas.microsoft.com/office/drawing/2014/main" id="{4373B8CF-4D6A-2E41-B531-6D0EDC141814}"/>
              </a:ext>
            </a:extLst>
          </p:cNvPr>
          <p:cNvSpPr>
            <a:spLocks noGrp="1"/>
          </p:cNvSpPr>
          <p:nvPr>
            <p:ph type="chart" sz="quarter" idx="15"/>
          </p:nvPr>
        </p:nvSpPr>
        <p:spPr>
          <a:xfrm>
            <a:off x="4475580" y="2149586"/>
            <a:ext cx="3735909" cy="2558829"/>
          </a:xfrm>
          <a:prstGeom prst="rect">
            <a:avLst/>
          </a:prstGeom>
        </p:spPr>
        <p:txBody>
          <a:bodyPr/>
          <a:lstStyle/>
          <a:p>
            <a:endParaRPr lang="en-US" dirty="0"/>
          </a:p>
        </p:txBody>
      </p:sp>
    </p:spTree>
    <p:extLst>
      <p:ext uri="{BB962C8B-B14F-4D97-AF65-F5344CB8AC3E}">
        <p14:creationId xmlns:p14="http://schemas.microsoft.com/office/powerpoint/2010/main" val="183382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7601433" cy="3844925"/>
          </a:xfrm>
          <a:prstGeom prst="rect">
            <a:avLst/>
          </a:prstGeom>
        </p:spPr>
        <p:txBody>
          <a:bodyPr/>
          <a:lstStyle/>
          <a:p>
            <a:endParaRPr lang="en-US"/>
          </a:p>
        </p:txBody>
      </p:sp>
    </p:spTree>
    <p:extLst>
      <p:ext uri="{BB962C8B-B14F-4D97-AF65-F5344CB8AC3E}">
        <p14:creationId xmlns:p14="http://schemas.microsoft.com/office/powerpoint/2010/main" val="42484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5068135" cy="3661193"/>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D33C35D-F5D3-E647-9108-05B2C82DED7F}"/>
              </a:ext>
            </a:extLst>
          </p:cNvPr>
          <p:cNvSpPr>
            <a:spLocks noGrp="1"/>
          </p:cNvSpPr>
          <p:nvPr>
            <p:ph type="body" idx="1" hasCustomPrompt="1"/>
          </p:nvPr>
        </p:nvSpPr>
        <p:spPr>
          <a:xfrm>
            <a:off x="5734373" y="2060575"/>
            <a:ext cx="2316322" cy="366119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spTree>
    <p:extLst>
      <p:ext uri="{BB962C8B-B14F-4D97-AF65-F5344CB8AC3E}">
        <p14:creationId xmlns:p14="http://schemas.microsoft.com/office/powerpoint/2010/main" val="55081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682DF1D-732C-7045-BC35-11BFF36AFD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1" name="Freeform 10">
            <a:extLst>
              <a:ext uri="{FF2B5EF4-FFF2-40B4-BE49-F238E27FC236}">
                <a16:creationId xmlns:a16="http://schemas.microsoft.com/office/drawing/2014/main" id="{D92AA07F-506D-924F-8B2C-E2AE2A96A594}"/>
              </a:ext>
            </a:extLst>
          </p:cNvPr>
          <p:cNvSpPr/>
          <p:nvPr userDrawn="1"/>
        </p:nvSpPr>
        <p:spPr>
          <a:xfrm>
            <a:off x="0" y="2042313"/>
            <a:ext cx="5858359" cy="4843580"/>
          </a:xfrm>
          <a:custGeom>
            <a:avLst/>
            <a:gdLst>
              <a:gd name="connsiteX0" fmla="*/ 2464232 w 6307812"/>
              <a:gd name="connsiteY0" fmla="*/ 0 h 5215179"/>
              <a:gd name="connsiteX1" fmla="*/ 6307812 w 6307812"/>
              <a:gd name="connsiteY1" fmla="*/ 3843580 h 5215179"/>
              <a:gd name="connsiteX2" fmla="*/ 6135012 w 6307812"/>
              <a:gd name="connsiteY2" fmla="*/ 4986544 h 5215179"/>
              <a:gd name="connsiteX3" fmla="*/ 6051331 w 6307812"/>
              <a:gd name="connsiteY3" fmla="*/ 5215179 h 5215179"/>
              <a:gd name="connsiteX4" fmla="*/ 0 w 6307812"/>
              <a:gd name="connsiteY4" fmla="*/ 5215179 h 5215179"/>
              <a:gd name="connsiteX5" fmla="*/ 0 w 6307812"/>
              <a:gd name="connsiteY5" fmla="*/ 895281 h 5215179"/>
              <a:gd name="connsiteX6" fmla="*/ 19358 w 6307812"/>
              <a:gd name="connsiteY6" fmla="*/ 877687 h 5215179"/>
              <a:gd name="connsiteX7" fmla="*/ 2464232 w 6307812"/>
              <a:gd name="connsiteY7" fmla="*/ 0 h 52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812" h="5215179">
                <a:moveTo>
                  <a:pt x="2464232" y="0"/>
                </a:moveTo>
                <a:cubicBezTo>
                  <a:pt x="4586983" y="0"/>
                  <a:pt x="6307812" y="1720829"/>
                  <a:pt x="6307812" y="3843580"/>
                </a:cubicBezTo>
                <a:cubicBezTo>
                  <a:pt x="6307812" y="4241596"/>
                  <a:pt x="6247314" y="4625482"/>
                  <a:pt x="6135012" y="4986544"/>
                </a:cubicBezTo>
                <a:lnTo>
                  <a:pt x="6051331" y="5215179"/>
                </a:lnTo>
                <a:lnTo>
                  <a:pt x="0" y="5215179"/>
                </a:lnTo>
                <a:lnTo>
                  <a:pt x="0" y="895281"/>
                </a:lnTo>
                <a:lnTo>
                  <a:pt x="19358" y="877687"/>
                </a:lnTo>
                <a:cubicBezTo>
                  <a:pt x="683756" y="329378"/>
                  <a:pt x="1535529" y="0"/>
                  <a:pt x="24642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8638A3B-C572-9F41-B056-B963E145356C}"/>
              </a:ext>
            </a:extLst>
          </p:cNvPr>
          <p:cNvSpPr txBox="1"/>
          <p:nvPr userDrawn="1"/>
        </p:nvSpPr>
        <p:spPr>
          <a:xfrm>
            <a:off x="697423" y="4492161"/>
            <a:ext cx="4742482" cy="553998"/>
          </a:xfrm>
          <a:prstGeom prst="rect">
            <a:avLst/>
          </a:prstGeom>
          <a:noFill/>
        </p:spPr>
        <p:txBody>
          <a:bodyPr wrap="square" rtlCol="0">
            <a:spAutoFit/>
          </a:bodyPr>
          <a:lstStyle/>
          <a:p>
            <a:r>
              <a:rPr lang="en-US" sz="3000" b="0" spc="600" dirty="0">
                <a:solidFill>
                  <a:schemeClr val="bg1"/>
                </a:solidFill>
              </a:rPr>
              <a:t>THANK YOU</a:t>
            </a:r>
          </a:p>
        </p:txBody>
      </p:sp>
    </p:spTree>
    <p:extLst>
      <p:ext uri="{BB962C8B-B14F-4D97-AF65-F5344CB8AC3E}">
        <p14:creationId xmlns:p14="http://schemas.microsoft.com/office/powerpoint/2010/main" val="223979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2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92C96C22-FAB6-FE42-89D9-716CD8552F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8" y="3141590"/>
            <a:ext cx="2870019" cy="2393373"/>
          </a:xfrm>
          <a:prstGeom prst="rect">
            <a:avLst/>
          </a:prstGeom>
        </p:spPr>
      </p:pic>
      <p:pic>
        <p:nvPicPr>
          <p:cNvPr id="8" name="Picture 7">
            <a:extLst>
              <a:ext uri="{FF2B5EF4-FFF2-40B4-BE49-F238E27FC236}">
                <a16:creationId xmlns:a16="http://schemas.microsoft.com/office/drawing/2014/main" id="{AA2DBAC2-A610-C246-A2C0-B93761E922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sp>
        <p:nvSpPr>
          <p:cNvPr id="15" name="Freeform 14">
            <a:extLst>
              <a:ext uri="{FF2B5EF4-FFF2-40B4-BE49-F238E27FC236}">
                <a16:creationId xmlns:a16="http://schemas.microsoft.com/office/drawing/2014/main" id="{279CFA4D-E432-D349-98FE-F32A99759207}"/>
              </a:ext>
            </a:extLst>
          </p:cNvPr>
          <p:cNvSpPr/>
          <p:nvPr userDrawn="1"/>
        </p:nvSpPr>
        <p:spPr>
          <a:xfrm>
            <a:off x="1748602" y="0"/>
            <a:ext cx="7395398" cy="5877430"/>
          </a:xfrm>
          <a:custGeom>
            <a:avLst/>
            <a:gdLst>
              <a:gd name="connsiteX0" fmla="*/ 346980 w 7395398"/>
              <a:gd name="connsiteY0" fmla="*/ 0 h 5877430"/>
              <a:gd name="connsiteX1" fmla="*/ 7395398 w 7395398"/>
              <a:gd name="connsiteY1" fmla="*/ 0 h 5877430"/>
              <a:gd name="connsiteX2" fmla="*/ 7395398 w 7395398"/>
              <a:gd name="connsiteY2" fmla="*/ 4405853 h 5877430"/>
              <a:gd name="connsiteX3" fmla="*/ 7177107 w 7395398"/>
              <a:gd name="connsiteY3" fmla="*/ 4646033 h 5877430"/>
              <a:gd name="connsiteX4" fmla="*/ 4204252 w 7395398"/>
              <a:gd name="connsiteY4" fmla="*/ 5877430 h 5877430"/>
              <a:gd name="connsiteX5" fmla="*/ 0 w 7395398"/>
              <a:gd name="connsiteY5" fmla="*/ 1673178 h 5877430"/>
              <a:gd name="connsiteX6" fmla="*/ 330391 w 7395398"/>
              <a:gd name="connsiteY6" fmla="*/ 36694 h 58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398" h="5877430">
                <a:moveTo>
                  <a:pt x="346980" y="0"/>
                </a:moveTo>
                <a:lnTo>
                  <a:pt x="7395398" y="0"/>
                </a:lnTo>
                <a:lnTo>
                  <a:pt x="7395398" y="4405853"/>
                </a:lnTo>
                <a:lnTo>
                  <a:pt x="7177107" y="4646033"/>
                </a:lnTo>
                <a:cubicBezTo>
                  <a:pt x="6416287" y="5406853"/>
                  <a:pt x="5365224" y="5877430"/>
                  <a:pt x="4204252" y="5877430"/>
                </a:cubicBezTo>
                <a:cubicBezTo>
                  <a:pt x="1882308" y="5877430"/>
                  <a:pt x="0" y="3995122"/>
                  <a:pt x="0" y="1673178"/>
                </a:cubicBezTo>
                <a:cubicBezTo>
                  <a:pt x="0" y="1092692"/>
                  <a:pt x="117644" y="539683"/>
                  <a:pt x="330391" y="36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2873106" y="555419"/>
            <a:ext cx="5554884" cy="3896378"/>
          </a:xfrm>
          <a:prstGeom prst="rect">
            <a:avLst/>
          </a:prstGeom>
        </p:spPr>
        <p:txBody>
          <a:bodyPr anchor="ctr"/>
          <a:lstStyle>
            <a:lvl1pPr algn="ctr">
              <a:lnSpc>
                <a:spcPct val="100000"/>
              </a:lnSpc>
              <a:defRPr sz="2700">
                <a:solidFill>
                  <a:schemeClr val="bg1"/>
                </a:solidFill>
              </a:defRPr>
            </a:lvl1pPr>
          </a:lstStyle>
          <a:p>
            <a:r>
              <a:rPr lang="en-GB" dirty="0"/>
              <a:t>Insert a main point here, this slide is for highlights or an important message you would like to draw attention to.  This is the maximum amount of copy we would recommended.</a:t>
            </a:r>
            <a:endParaRPr lang="en-US" dirty="0"/>
          </a:p>
        </p:txBody>
      </p:sp>
      <p:pic>
        <p:nvPicPr>
          <p:cNvPr id="19" name="Picture 18" descr="Shape&#10;&#10;Description automatically generated with medium confidence">
            <a:extLst>
              <a:ext uri="{FF2B5EF4-FFF2-40B4-BE49-F238E27FC236}">
                <a16:creationId xmlns:a16="http://schemas.microsoft.com/office/drawing/2014/main" id="{A7766B20-176E-824A-9ECC-6A2FC48DA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Tree>
    <p:extLst>
      <p:ext uri="{BB962C8B-B14F-4D97-AF65-F5344CB8AC3E}">
        <p14:creationId xmlns:p14="http://schemas.microsoft.com/office/powerpoint/2010/main" val="7680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95000"/>
              </a:lnSpc>
              <a:buClr>
                <a:schemeClr val="accent1"/>
              </a:buClr>
              <a:buFont typeface="Arial" panose="020B0604020202020204" pitchFamily="34" charset="0"/>
              <a:buChar char="•"/>
              <a:defRPr sz="32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3521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1062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0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4065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00D94EB-79D3-2443-9CC2-A46FFA251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8369084" cy="6276814"/>
          </a:xfrm>
          <a:prstGeom prst="rect">
            <a:avLst/>
          </a:prstGeom>
        </p:spPr>
      </p:pic>
      <p:sp>
        <p:nvSpPr>
          <p:cNvPr id="9" name="Freeform 8">
            <a:extLst>
              <a:ext uri="{FF2B5EF4-FFF2-40B4-BE49-F238E27FC236}">
                <a16:creationId xmlns:a16="http://schemas.microsoft.com/office/drawing/2014/main" id="{8F49EB31-0535-E648-B9D8-93F9850223EF}"/>
              </a:ext>
            </a:extLst>
          </p:cNvPr>
          <p:cNvSpPr/>
          <p:nvPr userDrawn="1"/>
        </p:nvSpPr>
        <p:spPr>
          <a:xfrm>
            <a:off x="0" y="0"/>
            <a:ext cx="9144000" cy="6858000"/>
          </a:xfrm>
          <a:custGeom>
            <a:avLst/>
            <a:gdLst>
              <a:gd name="connsiteX0" fmla="*/ 1 w 9144000"/>
              <a:gd name="connsiteY0" fmla="*/ 1 h 6857999"/>
              <a:gd name="connsiteX1" fmla="*/ 1 w 9144000"/>
              <a:gd name="connsiteY1" fmla="*/ 1294468 h 6857999"/>
              <a:gd name="connsiteX2" fmla="*/ 92417 w 9144000"/>
              <a:gd name="connsiteY2" fmla="*/ 1306211 h 6857999"/>
              <a:gd name="connsiteX3" fmla="*/ 2524075 w 9144000"/>
              <a:gd name="connsiteY3" fmla="*/ 2539408 h 6857999"/>
              <a:gd name="connsiteX4" fmla="*/ 2694815 w 9144000"/>
              <a:gd name="connsiteY4" fmla="*/ 2727270 h 6857999"/>
              <a:gd name="connsiteX5" fmla="*/ 2909651 w 9144000"/>
              <a:gd name="connsiteY5" fmla="*/ 2281299 h 6857999"/>
              <a:gd name="connsiteX6" fmla="*/ 4938742 w 9144000"/>
              <a:gd name="connsiteY6" fmla="*/ 152104 h 6857999"/>
              <a:gd name="connsiteX7" fmla="*/ 5208930 w 9144000"/>
              <a:gd name="connsiteY7" fmla="*/ 1 h 6857999"/>
              <a:gd name="connsiteX8" fmla="*/ 0 w 9144000"/>
              <a:gd name="connsiteY8" fmla="*/ 0 h 6857999"/>
              <a:gd name="connsiteX9" fmla="*/ 9144000 w 9144000"/>
              <a:gd name="connsiteY9" fmla="*/ 0 h 6857999"/>
              <a:gd name="connsiteX10" fmla="*/ 9144000 w 9144000"/>
              <a:gd name="connsiteY10" fmla="*/ 6857999 h 6857999"/>
              <a:gd name="connsiteX11" fmla="*/ 0 w 9144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7999">
                <a:moveTo>
                  <a:pt x="1" y="1"/>
                </a:moveTo>
                <a:lnTo>
                  <a:pt x="1" y="1294468"/>
                </a:lnTo>
                <a:lnTo>
                  <a:pt x="92417" y="1306211"/>
                </a:lnTo>
                <a:cubicBezTo>
                  <a:pt x="1035490" y="1450310"/>
                  <a:pt x="1879654" y="1894987"/>
                  <a:pt x="2524075" y="2539408"/>
                </a:cubicBezTo>
                <a:lnTo>
                  <a:pt x="2694815" y="2727270"/>
                </a:lnTo>
                <a:lnTo>
                  <a:pt x="2909651" y="2281299"/>
                </a:lnTo>
                <a:cubicBezTo>
                  <a:pt x="3385863" y="1404673"/>
                  <a:pt x="4088358" y="668810"/>
                  <a:pt x="4938742" y="152104"/>
                </a:cubicBezTo>
                <a:lnTo>
                  <a:pt x="5208930" y="1"/>
                </a:lnTo>
                <a:close/>
                <a:moveTo>
                  <a:pt x="0" y="0"/>
                </a:moveTo>
                <a:lnTo>
                  <a:pt x="9144000" y="0"/>
                </a:lnTo>
                <a:lnTo>
                  <a:pt x="9144000"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872285"/>
            <a:ext cx="4555031" cy="1460446"/>
          </a:xfrm>
          <a:prstGeom prst="rect">
            <a:avLst/>
          </a:prstGeom>
        </p:spPr>
        <p:txBody>
          <a:bodyPr lIns="0" anchor="t"/>
          <a:lstStyle>
            <a:lvl1pPr algn="l">
              <a:defRPr sz="3000">
                <a:solidFill>
                  <a:schemeClr val="bg1"/>
                </a:solidFill>
              </a:defRPr>
            </a:lvl1pPr>
          </a:lstStyle>
          <a:p>
            <a:r>
              <a:rPr lang="en-GB" dirty="0"/>
              <a:t>Section title goes here</a:t>
            </a:r>
            <a:endParaRPr lang="en-US" dirty="0"/>
          </a:p>
        </p:txBody>
      </p:sp>
      <p:pic>
        <p:nvPicPr>
          <p:cNvPr id="14" name="Picture 13">
            <a:extLst>
              <a:ext uri="{FF2B5EF4-FFF2-40B4-BE49-F238E27FC236}">
                <a16:creationId xmlns:a16="http://schemas.microsoft.com/office/drawing/2014/main" id="{3E6CE68B-69E7-3546-B744-E121C97A6C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145" y="6023113"/>
            <a:ext cx="2907533" cy="449287"/>
          </a:xfrm>
          <a:prstGeom prst="rect">
            <a:avLst/>
          </a:prstGeom>
        </p:spPr>
      </p:pic>
      <p:sp>
        <p:nvSpPr>
          <p:cNvPr id="6" name="Text Placeholder 5">
            <a:extLst>
              <a:ext uri="{FF2B5EF4-FFF2-40B4-BE49-F238E27FC236}">
                <a16:creationId xmlns:a16="http://schemas.microsoft.com/office/drawing/2014/main" id="{B3284202-2556-914A-A76D-8CB820628CC0}"/>
              </a:ext>
            </a:extLst>
          </p:cNvPr>
          <p:cNvSpPr>
            <a:spLocks noGrp="1"/>
          </p:cNvSpPr>
          <p:nvPr>
            <p:ph type="body" sz="quarter" idx="10" hasCustomPrompt="1"/>
          </p:nvPr>
        </p:nvSpPr>
        <p:spPr>
          <a:xfrm>
            <a:off x="5098942" y="3115162"/>
            <a:ext cx="3809512" cy="3557130"/>
          </a:xfrm>
          <a:prstGeom prst="rect">
            <a:avLst/>
          </a:prstGeom>
        </p:spPr>
        <p:txBody>
          <a:bodyPr/>
          <a:lstStyle>
            <a:lvl1pPr marL="0" indent="0" algn="r">
              <a:buNone/>
              <a:defRPr sz="30000">
                <a:solidFill>
                  <a:schemeClr val="bg1"/>
                </a:solidFill>
              </a:defRPr>
            </a:lvl1pPr>
          </a:lstStyle>
          <a:p>
            <a:pPr lvl="0"/>
            <a:r>
              <a:rPr lang="en-GB" dirty="0"/>
              <a:t>2</a:t>
            </a:r>
            <a:endParaRPr lang="en-US" dirty="0"/>
          </a:p>
        </p:txBody>
      </p:sp>
    </p:spTree>
    <p:extLst>
      <p:ext uri="{BB962C8B-B14F-4D97-AF65-F5344CB8AC3E}">
        <p14:creationId xmlns:p14="http://schemas.microsoft.com/office/powerpoint/2010/main" val="22309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2149586"/>
            <a:ext cx="7602063" cy="3471803"/>
          </a:xfrm>
          <a:prstGeom prst="rect">
            <a:avLst/>
          </a:prstGeom>
        </p:spPr>
        <p:txBody>
          <a:bodyPr lIns="0" numCol="2" spcCol="108000" anchor="t">
            <a:noAutofit/>
          </a:bodyPr>
          <a:lstStyle>
            <a:lvl1pPr marL="288000" indent="-288000">
              <a:lnSpc>
                <a:spcPct val="95000"/>
              </a:lnSpc>
              <a:buClr>
                <a:schemeClr val="accent1"/>
              </a:buClr>
              <a:buFont typeface="Arial" panose="020B0604020202020204" pitchFamily="34" charset="0"/>
              <a:buChar char="•"/>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This is a two column text box and would work for a larger number of bullet points on the slide. The text will automatically turn over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7601433"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Tree>
    <p:extLst>
      <p:ext uri="{BB962C8B-B14F-4D97-AF65-F5344CB8AC3E}">
        <p14:creationId xmlns:p14="http://schemas.microsoft.com/office/powerpoint/2010/main" val="13374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608614" cy="3755268"/>
          </a:xfrm>
          <a:prstGeom prst="rect">
            <a:avLst/>
          </a:prstGeom>
        </p:spPr>
        <p:txBody>
          <a:bodyPr lIns="0" numCol="1" spcCol="108000" anchor="t">
            <a:noAutofit/>
          </a:bodyPr>
          <a:lstStyle>
            <a:lvl1pPr marL="0" marR="0" indent="0" algn="l" defTabSz="914400" rtl="0" eaLnBrk="1" fontAlgn="auto" latinLnBrk="0" hangingPunct="1">
              <a:lnSpc>
                <a:spcPct val="95000"/>
              </a:lnSpc>
              <a:spcBef>
                <a:spcPts val="1000"/>
              </a:spcBef>
              <a:spcAft>
                <a:spcPts val="0"/>
              </a:spcAft>
              <a:buClr>
                <a:schemeClr val="accent1"/>
              </a:buClr>
              <a:buSzTx/>
              <a:buFont typeface="Arial" panose="020B0604020202020204" pitchFamily="34" charset="0"/>
              <a:buNone/>
              <a:tabLst/>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your text here as required no more than three short paragraphs would work on this slide layout.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1" name="Picture 10">
            <a:extLst>
              <a:ext uri="{FF2B5EF4-FFF2-40B4-BE49-F238E27FC236}">
                <a16:creationId xmlns:a16="http://schemas.microsoft.com/office/drawing/2014/main" id="{46A771D6-CF08-8C46-B7EE-10A91294650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3399" b="-2989"/>
          <a:stretch/>
        </p:blipFill>
        <p:spPr>
          <a:xfrm>
            <a:off x="3852587" y="2223563"/>
            <a:ext cx="5057331" cy="3892389"/>
          </a:xfrm>
          <a:prstGeom prst="rect">
            <a:avLst/>
          </a:prstGeom>
        </p:spPr>
      </p:pic>
      <p:sp>
        <p:nvSpPr>
          <p:cNvPr id="5" name="Oval 4">
            <a:extLst>
              <a:ext uri="{FF2B5EF4-FFF2-40B4-BE49-F238E27FC236}">
                <a16:creationId xmlns:a16="http://schemas.microsoft.com/office/drawing/2014/main" id="{FDCC29F8-4BC1-2144-88BA-741847540C71}"/>
              </a:ext>
            </a:extLst>
          </p:cNvPr>
          <p:cNvSpPr/>
          <p:nvPr userDrawn="1"/>
        </p:nvSpPr>
        <p:spPr>
          <a:xfrm>
            <a:off x="4442081" y="1551142"/>
            <a:ext cx="3608614" cy="3608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71F0AEC-130E-2A42-87F2-B839285DC3EB}"/>
              </a:ext>
            </a:extLst>
          </p:cNvPr>
          <p:cNvSpPr>
            <a:spLocks noGrp="1"/>
          </p:cNvSpPr>
          <p:nvPr>
            <p:ph type="body" sz="quarter" idx="12" hasCustomPrompt="1"/>
          </p:nvPr>
        </p:nvSpPr>
        <p:spPr>
          <a:xfrm>
            <a:off x="4816475" y="2223564"/>
            <a:ext cx="2890838" cy="2250466"/>
          </a:xfrm>
          <a:prstGeom prst="rect">
            <a:avLst/>
          </a:prstGeom>
        </p:spPr>
        <p:txBody>
          <a:bodyPr anchor="ctr"/>
          <a:lstStyle>
            <a:lvl1pPr marL="0" indent="0" algn="ctr">
              <a:lnSpc>
                <a:spcPct val="100000"/>
              </a:lnSpc>
              <a:buNone/>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a pull out quote or text you would like to highlight in this section.</a:t>
            </a:r>
          </a:p>
        </p:txBody>
      </p:sp>
    </p:spTree>
    <p:extLst>
      <p:ext uri="{BB962C8B-B14F-4D97-AF65-F5344CB8AC3E}">
        <p14:creationId xmlns:p14="http://schemas.microsoft.com/office/powerpoint/2010/main" val="31331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FDC9C8D-BA54-CE4A-A030-6D5BEAC96655}"/>
              </a:ext>
            </a:extLst>
          </p:cNvPr>
          <p:cNvSpPr>
            <a:spLocks noGrp="1"/>
          </p:cNvSpPr>
          <p:nvPr>
            <p:ph type="pic" sz="quarter" idx="11"/>
          </p:nvPr>
        </p:nvSpPr>
        <p:spPr>
          <a:xfrm>
            <a:off x="0" y="0"/>
            <a:ext cx="9144000" cy="6858000"/>
          </a:xfrm>
          <a:prstGeom prst="rect">
            <a:avLst/>
          </a:prstGeom>
          <a:solidFill>
            <a:schemeClr val="bg2"/>
          </a:solidFill>
        </p:spPr>
        <p:txBody>
          <a:bodyPr/>
          <a:lstStyle/>
          <a:p>
            <a:endParaRPr lang="en-US"/>
          </a:p>
        </p:txBody>
      </p:sp>
      <p:sp>
        <p:nvSpPr>
          <p:cNvPr id="15" name="Text Placeholder 14">
            <a:extLst>
              <a:ext uri="{FF2B5EF4-FFF2-40B4-BE49-F238E27FC236}">
                <a16:creationId xmlns:a16="http://schemas.microsoft.com/office/drawing/2014/main" id="{AAA9BBE9-6ACF-724E-87E1-15113F5FCEB8}"/>
              </a:ext>
            </a:extLst>
          </p:cNvPr>
          <p:cNvSpPr>
            <a:spLocks noGrp="1"/>
          </p:cNvSpPr>
          <p:nvPr>
            <p:ph type="body" idx="1" hasCustomPrompt="1"/>
          </p:nvPr>
        </p:nvSpPr>
        <p:spPr>
          <a:xfrm>
            <a:off x="473527" y="3837374"/>
            <a:ext cx="4261756" cy="3020626"/>
          </a:xfrm>
          <a:custGeom>
            <a:avLst/>
            <a:gdLst>
              <a:gd name="connsiteX0" fmla="*/ 2130878 w 4261756"/>
              <a:gd name="connsiteY0" fmla="*/ 0 h 3020626"/>
              <a:gd name="connsiteX1" fmla="*/ 4261756 w 4261756"/>
              <a:gd name="connsiteY1" fmla="*/ 2131614 h 3020626"/>
              <a:gd name="connsiteX2" fmla="*/ 4094301 w 4261756"/>
              <a:gd name="connsiteY2" fmla="*/ 2961335 h 3020626"/>
              <a:gd name="connsiteX3" fmla="*/ 4065749 w 4261756"/>
              <a:gd name="connsiteY3" fmla="*/ 3020626 h 3020626"/>
              <a:gd name="connsiteX4" fmla="*/ 196008 w 4261756"/>
              <a:gd name="connsiteY4" fmla="*/ 3020626 h 3020626"/>
              <a:gd name="connsiteX5" fmla="*/ 167455 w 4261756"/>
              <a:gd name="connsiteY5" fmla="*/ 2961335 h 3020626"/>
              <a:gd name="connsiteX6" fmla="*/ 0 w 4261756"/>
              <a:gd name="connsiteY6" fmla="*/ 2131614 h 3020626"/>
              <a:gd name="connsiteX7" fmla="*/ 2130878 w 4261756"/>
              <a:gd name="connsiteY7" fmla="*/ 0 h 30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756" h="3020626">
                <a:moveTo>
                  <a:pt x="2130878" y="0"/>
                </a:moveTo>
                <a:cubicBezTo>
                  <a:pt x="3307729" y="0"/>
                  <a:pt x="4261756" y="954356"/>
                  <a:pt x="4261756" y="2131614"/>
                </a:cubicBezTo>
                <a:cubicBezTo>
                  <a:pt x="4261756" y="2425929"/>
                  <a:pt x="4202129" y="2706312"/>
                  <a:pt x="4094301" y="2961335"/>
                </a:cubicBezTo>
                <a:lnTo>
                  <a:pt x="4065749" y="3020626"/>
                </a:lnTo>
                <a:lnTo>
                  <a:pt x="196008" y="3020626"/>
                </a:lnTo>
                <a:lnTo>
                  <a:pt x="167455" y="2961335"/>
                </a:lnTo>
                <a:cubicBezTo>
                  <a:pt x="59627" y="2706312"/>
                  <a:pt x="0" y="2425929"/>
                  <a:pt x="0" y="2131614"/>
                </a:cubicBezTo>
                <a:cubicBezTo>
                  <a:pt x="0" y="954356"/>
                  <a:pt x="954027" y="0"/>
                  <a:pt x="2130878" y="0"/>
                </a:cubicBezTo>
                <a:close/>
              </a:path>
            </a:pathLst>
          </a:custGeom>
          <a:solidFill>
            <a:schemeClr val="accent1"/>
          </a:solidFill>
          <a:ln>
            <a:noFill/>
          </a:ln>
        </p:spPr>
        <p:txBody>
          <a:bodyPr wrap="square" lIns="720000" tIns="180000" rIns="720000" numCol="1" spcCol="108000" anchor="ctr">
            <a:noAutofit/>
          </a:bodyPr>
          <a:lstStyle>
            <a:lvl1pPr marL="0" indent="0" algn="ctr">
              <a:lnSpc>
                <a:spcPct val="110000"/>
              </a:lnSpc>
              <a:buClr>
                <a:schemeClr val="accent1"/>
              </a:buClr>
              <a:buFont typeface="Arial" panose="020B0604020202020204" pitchFamily="34" charset="0"/>
              <a:buNone/>
              <a:defRPr sz="1800">
                <a:solidFill>
                  <a:schemeClr val="bg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insert a paragraph of text or caption sentence for your picture</a:t>
            </a:r>
          </a:p>
        </p:txBody>
      </p:sp>
    </p:spTree>
    <p:extLst>
      <p:ext uri="{BB962C8B-B14F-4D97-AF65-F5344CB8AC3E}">
        <p14:creationId xmlns:p14="http://schemas.microsoft.com/office/powerpoint/2010/main" val="30907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3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80" r:id="rId6"/>
    <p:sldLayoutId id="2147483672" r:id="rId7"/>
    <p:sldLayoutId id="2147483673" r:id="rId8"/>
    <p:sldLayoutId id="2147483674" r:id="rId9"/>
    <p:sldLayoutId id="2147483675" r:id="rId10"/>
    <p:sldLayoutId id="2147483676" r:id="rId11"/>
    <p:sldLayoutId id="2147483681" r:id="rId12"/>
    <p:sldLayoutId id="2147483683" r:id="rId13"/>
    <p:sldLayoutId id="2147483682" r:id="rId14"/>
    <p:sldLayoutId id="2147483684" r:id="rId15"/>
    <p:sldLayoutId id="2147483679"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en.wikipedia.org/wiki/Herpes_zoster" TargetMode="External"/><Relationship Id="rId7" Type="http://schemas.openxmlformats.org/officeDocument/2006/relationships/hyperlink" Target="https://creativecommons.org/licenses/by-nc-sa/3.0/" TargetMode="External"/><Relationship Id="rId2" Type="http://schemas.openxmlformats.org/officeDocument/2006/relationships/image" Target="../media/image13.JPG"/><Relationship Id="rId1" Type="http://schemas.openxmlformats.org/officeDocument/2006/relationships/slideLayout" Target="../slideLayouts/slideLayout5.xml"/><Relationship Id="rId6" Type="http://schemas.openxmlformats.org/officeDocument/2006/relationships/hyperlink" Target="http://thisischris.com/archives/2008/05/they-dont-go-on-your-roof/" TargetMode="External"/><Relationship Id="rId5" Type="http://schemas.openxmlformats.org/officeDocument/2006/relationships/image" Target="../media/image14.jpg"/><Relationship Id="rId4" Type="http://schemas.openxmlformats.org/officeDocument/2006/relationships/hyperlink" Target="https://creativecommons.org/licenses/by-sa/3.0/" TargetMode="External"/><Relationship Id="rId9" Type="http://schemas.openxmlformats.org/officeDocument/2006/relationships/hyperlink" Target="http://stackoverflow.com/questions/8721321/compare-and-match-images-with-different-imag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862-2F42-D543-B0B2-2D5874547A40}"/>
              </a:ext>
            </a:extLst>
          </p:cNvPr>
          <p:cNvSpPr>
            <a:spLocks noGrp="1"/>
          </p:cNvSpPr>
          <p:nvPr>
            <p:ph type="ctrTitle"/>
          </p:nvPr>
        </p:nvSpPr>
        <p:spPr/>
        <p:txBody>
          <a:bodyPr/>
          <a:lstStyle/>
          <a:p>
            <a:r>
              <a:rPr lang="en-US" dirty="0"/>
              <a:t>Shingles </a:t>
            </a:r>
            <a:br>
              <a:rPr lang="en-US" dirty="0"/>
            </a:br>
            <a:endParaRPr lang="en-US" dirty="0"/>
          </a:p>
        </p:txBody>
      </p:sp>
      <p:sp>
        <p:nvSpPr>
          <p:cNvPr id="3" name="Subtitle 2">
            <a:extLst>
              <a:ext uri="{FF2B5EF4-FFF2-40B4-BE49-F238E27FC236}">
                <a16:creationId xmlns:a16="http://schemas.microsoft.com/office/drawing/2014/main" id="{D579C8F5-0FD4-B24F-848A-367120A9795E}"/>
              </a:ext>
            </a:extLst>
          </p:cNvPr>
          <p:cNvSpPr>
            <a:spLocks noGrp="1"/>
          </p:cNvSpPr>
          <p:nvPr>
            <p:ph type="subTitle" idx="1"/>
          </p:nvPr>
        </p:nvSpPr>
        <p:spPr/>
        <p:txBody>
          <a:bodyPr/>
          <a:lstStyle/>
          <a:p>
            <a:r>
              <a:rPr lang="en-US" dirty="0"/>
              <a:t>June 2022</a:t>
            </a:r>
          </a:p>
          <a:p>
            <a:r>
              <a:rPr lang="en-US" dirty="0"/>
              <a:t>Clair Stokes</a:t>
            </a:r>
          </a:p>
          <a:p>
            <a:r>
              <a:rPr lang="en-US" dirty="0"/>
              <a:t>Infection Prevention and Control </a:t>
            </a:r>
          </a:p>
        </p:txBody>
      </p:sp>
    </p:spTree>
    <p:extLst>
      <p:ext uri="{BB962C8B-B14F-4D97-AF65-F5344CB8AC3E}">
        <p14:creationId xmlns:p14="http://schemas.microsoft.com/office/powerpoint/2010/main" val="30659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59E25-0C88-4D59-989D-2A72BBB32711}"/>
              </a:ext>
            </a:extLst>
          </p:cNvPr>
          <p:cNvSpPr>
            <a:spLocks noGrp="1"/>
          </p:cNvSpPr>
          <p:nvPr>
            <p:ph type="title"/>
          </p:nvPr>
        </p:nvSpPr>
        <p:spPr/>
        <p:txBody>
          <a:bodyPr/>
          <a:lstStyle/>
          <a:p>
            <a:r>
              <a:rPr lang="en-GB" dirty="0"/>
              <a:t>How long does Shingles last?</a:t>
            </a:r>
          </a:p>
        </p:txBody>
      </p:sp>
      <p:sp>
        <p:nvSpPr>
          <p:cNvPr id="3" name="Text Placeholder 2">
            <a:extLst>
              <a:ext uri="{FF2B5EF4-FFF2-40B4-BE49-F238E27FC236}">
                <a16:creationId xmlns:a16="http://schemas.microsoft.com/office/drawing/2014/main" id="{31730BE2-1F91-48FB-90AF-D62C54BF036F}"/>
              </a:ext>
            </a:extLst>
          </p:cNvPr>
          <p:cNvSpPr>
            <a:spLocks noGrp="1"/>
          </p:cNvSpPr>
          <p:nvPr>
            <p:ph type="body" idx="1"/>
          </p:nvPr>
        </p:nvSpPr>
        <p:spPr/>
        <p:txBody>
          <a:bodyPr/>
          <a:lstStyle/>
          <a:p>
            <a:r>
              <a:rPr lang="en-GB" dirty="0"/>
              <a:t>An episode of shingles usually lasts 2-4 weeks. In some cases there is a rash but no pain. Rarely, there is no rash but just a band of pain.</a:t>
            </a:r>
          </a:p>
          <a:p>
            <a:endParaRPr lang="en-GB" dirty="0"/>
          </a:p>
          <a:p>
            <a:r>
              <a:rPr lang="en-GB" dirty="0"/>
              <a:t>You may also feel you have a high temperature (feel feverish) and feel unwell for a few days.</a:t>
            </a:r>
          </a:p>
          <a:p>
            <a:endParaRPr lang="en-GB" dirty="0"/>
          </a:p>
        </p:txBody>
      </p:sp>
      <p:sp>
        <p:nvSpPr>
          <p:cNvPr id="4" name="Text Placeholder 3">
            <a:extLst>
              <a:ext uri="{FF2B5EF4-FFF2-40B4-BE49-F238E27FC236}">
                <a16:creationId xmlns:a16="http://schemas.microsoft.com/office/drawing/2014/main" id="{3330C3EB-5030-4C2E-B559-722DAE047389}"/>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0116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B227-ED6C-4E52-BC0B-CFA81DFA58F0}"/>
              </a:ext>
            </a:extLst>
          </p:cNvPr>
          <p:cNvSpPr>
            <a:spLocks noGrp="1"/>
          </p:cNvSpPr>
          <p:nvPr>
            <p:ph type="title"/>
          </p:nvPr>
        </p:nvSpPr>
        <p:spPr/>
        <p:txBody>
          <a:bodyPr/>
          <a:lstStyle/>
          <a:p>
            <a:r>
              <a:rPr lang="en-GB" dirty="0"/>
              <a:t>How common is shingles?</a:t>
            </a:r>
          </a:p>
        </p:txBody>
      </p:sp>
      <p:sp>
        <p:nvSpPr>
          <p:cNvPr id="3" name="Text Placeholder 2">
            <a:extLst>
              <a:ext uri="{FF2B5EF4-FFF2-40B4-BE49-F238E27FC236}">
                <a16:creationId xmlns:a16="http://schemas.microsoft.com/office/drawing/2014/main" id="{71CD48CD-A846-4AAD-B65B-F102CA286541}"/>
              </a:ext>
            </a:extLst>
          </p:cNvPr>
          <p:cNvSpPr>
            <a:spLocks noGrp="1"/>
          </p:cNvSpPr>
          <p:nvPr>
            <p:ph type="body" idx="1"/>
          </p:nvPr>
        </p:nvSpPr>
        <p:spPr/>
        <p:txBody>
          <a:bodyPr/>
          <a:lstStyle/>
          <a:p>
            <a:pPr marL="0" indent="0">
              <a:buNone/>
            </a:pPr>
            <a:endParaRPr lang="en-GB" dirty="0"/>
          </a:p>
          <a:p>
            <a:r>
              <a:rPr lang="en-GB" dirty="0"/>
              <a:t>Shingles is an infection of a nerve and the area of skin supplied by the nerve. It is caused by a virus called the varicella-zoster virus. It is the same virus that causes chickenpox. Anyone who has had chickenpox in the past may develop shingles. Shingles is sometimes called herpes zoster. (Note: this is very different to genital herpes which is caused by a different virus called herpes simplex.)</a:t>
            </a:r>
          </a:p>
          <a:p>
            <a:endParaRPr lang="en-GB" dirty="0"/>
          </a:p>
          <a:p>
            <a:r>
              <a:rPr lang="en-GB" dirty="0"/>
              <a:t>About 1 in 4 people have shingles at some time in their lives. It can occur at any age but it is most common in older adults (over the age of 50 years). After the age of 50, it becomes increasingly more common as you get older. It is uncommon to have shingles more than once but some people do have it more than once.</a:t>
            </a:r>
          </a:p>
          <a:p>
            <a:endParaRPr lang="en-GB" dirty="0"/>
          </a:p>
        </p:txBody>
      </p:sp>
      <p:sp>
        <p:nvSpPr>
          <p:cNvPr id="4" name="Text Placeholder 3">
            <a:extLst>
              <a:ext uri="{FF2B5EF4-FFF2-40B4-BE49-F238E27FC236}">
                <a16:creationId xmlns:a16="http://schemas.microsoft.com/office/drawing/2014/main" id="{B2E145C6-5584-4801-B579-A5E1688B976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43299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A426-4D46-4A06-9B98-CB746567BCFC}"/>
              </a:ext>
            </a:extLst>
          </p:cNvPr>
          <p:cNvSpPr>
            <a:spLocks noGrp="1"/>
          </p:cNvSpPr>
          <p:nvPr>
            <p:ph type="title"/>
          </p:nvPr>
        </p:nvSpPr>
        <p:spPr/>
        <p:txBody>
          <a:bodyPr/>
          <a:lstStyle/>
          <a:p>
            <a:r>
              <a:rPr lang="en-GB" dirty="0"/>
              <a:t>Cause of shingles</a:t>
            </a:r>
          </a:p>
        </p:txBody>
      </p:sp>
      <p:sp>
        <p:nvSpPr>
          <p:cNvPr id="3" name="Text Placeholder 2">
            <a:extLst>
              <a:ext uri="{FF2B5EF4-FFF2-40B4-BE49-F238E27FC236}">
                <a16:creationId xmlns:a16="http://schemas.microsoft.com/office/drawing/2014/main" id="{2F146820-0662-4855-96B2-F9C9B045DAAF}"/>
              </a:ext>
            </a:extLst>
          </p:cNvPr>
          <p:cNvSpPr>
            <a:spLocks noGrp="1"/>
          </p:cNvSpPr>
          <p:nvPr>
            <p:ph type="body" idx="1"/>
          </p:nvPr>
        </p:nvSpPr>
        <p:spPr/>
        <p:txBody>
          <a:bodyPr/>
          <a:lstStyle/>
          <a:p>
            <a:pPr marL="0" indent="0">
              <a:buNone/>
            </a:pPr>
            <a:endParaRPr lang="en-GB" dirty="0"/>
          </a:p>
          <a:p>
            <a:r>
              <a:rPr lang="en-GB" dirty="0"/>
              <a:t>Most people have chickenpox at some stage (usually as a child). The virus does not completely go after you have chickenpox. Some virus particles remain inactive in the nerve roots next to your spinal cord. They do no harm there and cause no symptoms. For reasons that are not clear, the virus may begin to multiply again (reactivate). This is often years later. The reactivated virus travels along the nerve to the skin to cause shingles.</a:t>
            </a:r>
          </a:p>
          <a:p>
            <a:endParaRPr lang="en-GB" dirty="0"/>
          </a:p>
          <a:p>
            <a:r>
              <a:rPr lang="en-GB" dirty="0"/>
              <a:t>In most cases, an episode of shingles occurs for no apparent reason. Sometimes a period of stress or illness seems to trigger it. A slight ageing of the immune system may increase the risk of developing shingles and account for it being more common in older people. (The immune system keeps the virus inactive and prevents it from multiplying. A slight weakening of the immune system in older people may account for the virus reactivating and multiplying to cause shingles.)</a:t>
            </a:r>
          </a:p>
          <a:p>
            <a:endParaRPr lang="en-GB" dirty="0"/>
          </a:p>
        </p:txBody>
      </p:sp>
      <p:sp>
        <p:nvSpPr>
          <p:cNvPr id="4" name="Text Placeholder 3">
            <a:extLst>
              <a:ext uri="{FF2B5EF4-FFF2-40B4-BE49-F238E27FC236}">
                <a16:creationId xmlns:a16="http://schemas.microsoft.com/office/drawing/2014/main" id="{C156D56C-ED18-4E54-A484-9DD889DAEDD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8073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D7CB-921E-4964-A0E2-0AD9AC482795}"/>
              </a:ext>
            </a:extLst>
          </p:cNvPr>
          <p:cNvSpPr>
            <a:spLocks noGrp="1"/>
          </p:cNvSpPr>
          <p:nvPr>
            <p:ph type="title"/>
          </p:nvPr>
        </p:nvSpPr>
        <p:spPr/>
        <p:txBody>
          <a:bodyPr/>
          <a:lstStyle/>
          <a:p>
            <a:r>
              <a:rPr lang="en-GB" dirty="0"/>
              <a:t>How to treat shingles?</a:t>
            </a:r>
          </a:p>
        </p:txBody>
      </p:sp>
      <p:sp>
        <p:nvSpPr>
          <p:cNvPr id="3" name="Text Placeholder 2">
            <a:extLst>
              <a:ext uri="{FF2B5EF4-FFF2-40B4-BE49-F238E27FC236}">
                <a16:creationId xmlns:a16="http://schemas.microsoft.com/office/drawing/2014/main" id="{AE2E149C-C3DA-4E56-89AB-5FD2E040D139}"/>
              </a:ext>
            </a:extLst>
          </p:cNvPr>
          <p:cNvSpPr>
            <a:spLocks noGrp="1"/>
          </p:cNvSpPr>
          <p:nvPr>
            <p:ph type="body" idx="1"/>
          </p:nvPr>
        </p:nvSpPr>
        <p:spPr/>
        <p:txBody>
          <a:bodyPr/>
          <a:lstStyle/>
          <a:p>
            <a:pPr marL="0" indent="0">
              <a:buNone/>
            </a:pPr>
            <a:r>
              <a:rPr lang="en-GB" dirty="0"/>
              <a:t>Two main aims of treating shingles are:</a:t>
            </a:r>
          </a:p>
          <a:p>
            <a:endParaRPr lang="en-GB" dirty="0"/>
          </a:p>
          <a:p>
            <a:r>
              <a:rPr lang="en-GB" dirty="0"/>
              <a:t>To ease any pain and discomfort during the episode of shingles.</a:t>
            </a:r>
          </a:p>
          <a:p>
            <a:r>
              <a:rPr lang="en-GB" dirty="0"/>
              <a:t>To prevent shingles, as much as possible, complications from developing.</a:t>
            </a:r>
          </a:p>
          <a:p>
            <a:endParaRPr lang="en-GB" dirty="0"/>
          </a:p>
        </p:txBody>
      </p:sp>
      <p:sp>
        <p:nvSpPr>
          <p:cNvPr id="4" name="Text Placeholder 3">
            <a:extLst>
              <a:ext uri="{FF2B5EF4-FFF2-40B4-BE49-F238E27FC236}">
                <a16:creationId xmlns:a16="http://schemas.microsoft.com/office/drawing/2014/main" id="{BB543545-34D8-4904-9A9C-31DBDFC6A88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16980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96E1-DA7F-4169-86A7-70E9890EA45A}"/>
              </a:ext>
            </a:extLst>
          </p:cNvPr>
          <p:cNvSpPr>
            <a:spLocks noGrp="1"/>
          </p:cNvSpPr>
          <p:nvPr>
            <p:ph type="title"/>
          </p:nvPr>
        </p:nvSpPr>
        <p:spPr/>
        <p:txBody>
          <a:bodyPr/>
          <a:lstStyle/>
          <a:p>
            <a:r>
              <a:rPr lang="en-GB" dirty="0"/>
              <a:t>General measures to alleviate singles symptoms </a:t>
            </a:r>
          </a:p>
        </p:txBody>
      </p:sp>
      <p:sp>
        <p:nvSpPr>
          <p:cNvPr id="3" name="Text Placeholder 2">
            <a:extLst>
              <a:ext uri="{FF2B5EF4-FFF2-40B4-BE49-F238E27FC236}">
                <a16:creationId xmlns:a16="http://schemas.microsoft.com/office/drawing/2014/main" id="{27C714A1-F243-45C1-AD03-55ACC2273625}"/>
              </a:ext>
            </a:extLst>
          </p:cNvPr>
          <p:cNvSpPr>
            <a:spLocks noGrp="1"/>
          </p:cNvSpPr>
          <p:nvPr>
            <p:ph type="body" idx="1"/>
          </p:nvPr>
        </p:nvSpPr>
        <p:spPr/>
        <p:txBody>
          <a:bodyPr/>
          <a:lstStyle/>
          <a:p>
            <a:pPr marL="0" indent="0">
              <a:buNone/>
            </a:pPr>
            <a:endParaRPr lang="en-GB" dirty="0"/>
          </a:p>
          <a:p>
            <a:r>
              <a:rPr lang="en-GB" dirty="0"/>
              <a:t>Loose-fitting cotton clothes are best to reduce irritating the affected area of skin. </a:t>
            </a:r>
          </a:p>
          <a:p>
            <a:r>
              <a:rPr lang="en-GB" dirty="0"/>
              <a:t>Pain may be eased by cooling the affected area with ice cubes (wrapped in a plastic bag), wet dressings, or a cool bath.</a:t>
            </a:r>
          </a:p>
          <a:p>
            <a:r>
              <a:rPr lang="en-GB" dirty="0"/>
              <a:t> A non-adherent dressing that covers the rash when it is blistered and raw may help to reduce pain caused by contact with clothing. </a:t>
            </a:r>
          </a:p>
          <a:p>
            <a:r>
              <a:rPr lang="en-GB" dirty="0"/>
              <a:t>Simple creams (emollients) may be helpful if the rash is itchy. Calamine lotion can help to cool the skin and reduce mild itchiness.</a:t>
            </a:r>
          </a:p>
          <a:p>
            <a:endParaRPr lang="en-GB" dirty="0"/>
          </a:p>
        </p:txBody>
      </p:sp>
      <p:sp>
        <p:nvSpPr>
          <p:cNvPr id="4" name="Text Placeholder 3">
            <a:extLst>
              <a:ext uri="{FF2B5EF4-FFF2-40B4-BE49-F238E27FC236}">
                <a16:creationId xmlns:a16="http://schemas.microsoft.com/office/drawing/2014/main" id="{3C028EA3-55D2-4023-928E-7D4704FE877F}"/>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99021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1F4F-174F-41B5-B9A3-E882858FC4EB}"/>
              </a:ext>
            </a:extLst>
          </p:cNvPr>
          <p:cNvSpPr>
            <a:spLocks noGrp="1"/>
          </p:cNvSpPr>
          <p:nvPr>
            <p:ph type="title"/>
          </p:nvPr>
        </p:nvSpPr>
        <p:spPr/>
        <p:txBody>
          <a:bodyPr/>
          <a:lstStyle/>
          <a:p>
            <a:r>
              <a:rPr lang="en-GB" dirty="0"/>
              <a:t>Painkillers </a:t>
            </a:r>
          </a:p>
        </p:txBody>
      </p:sp>
      <p:sp>
        <p:nvSpPr>
          <p:cNvPr id="3" name="Text Placeholder 2">
            <a:extLst>
              <a:ext uri="{FF2B5EF4-FFF2-40B4-BE49-F238E27FC236}">
                <a16:creationId xmlns:a16="http://schemas.microsoft.com/office/drawing/2014/main" id="{5A3EC2F4-77A1-4C8F-AB93-6FB5D82E7207}"/>
              </a:ext>
            </a:extLst>
          </p:cNvPr>
          <p:cNvSpPr>
            <a:spLocks noGrp="1"/>
          </p:cNvSpPr>
          <p:nvPr>
            <p:ph type="body" idx="1"/>
          </p:nvPr>
        </p:nvSpPr>
        <p:spPr/>
        <p:txBody>
          <a:bodyPr/>
          <a:lstStyle/>
          <a:p>
            <a:pPr marL="0" indent="0">
              <a:buNone/>
            </a:pPr>
            <a:endParaRPr lang="en-GB" sz="1800" dirty="0"/>
          </a:p>
          <a:p>
            <a:pPr marL="0" indent="0">
              <a:buNone/>
            </a:pPr>
            <a:r>
              <a:rPr lang="en-GB" sz="1800" dirty="0"/>
              <a:t>Painkillers - for example, paracetamol, or paracetamol combined with codeine (such as co-codamol), or anti-inflammatory painkillers (such as ibuprofen) - may give some relief for shingles. Strong painkillers (such as oxycodone and tramadol) may be needed in some cases.</a:t>
            </a:r>
          </a:p>
          <a:p>
            <a:pPr marL="0" indent="0">
              <a:buNone/>
            </a:pPr>
            <a:r>
              <a:rPr lang="en-GB" sz="1800" dirty="0"/>
              <a:t>Some painkillers are particularly useful for nerve pain. If the pain during an episode of shingles is severe, or if you develop postherpetic neuralgia (PHN), you may be advised to take:</a:t>
            </a:r>
          </a:p>
          <a:p>
            <a:r>
              <a:rPr lang="en-GB" sz="1800" dirty="0"/>
              <a:t>An antidepressant medicine in the tricyclic group. An antidepressant is not used here to treat depression. Tricyclic antidepressants, such as amitriptyline, imipramine and nortriptyline, ease nerve pain (neuralgia) separate to their action on depression; or</a:t>
            </a:r>
          </a:p>
          <a:p>
            <a:r>
              <a:rPr lang="en-GB" sz="1800" dirty="0"/>
              <a:t>An anticonvulsant medicine such as gabapentin or pregabalin. They also ease neuralgic pain separate to their action to control convulsions.</a:t>
            </a:r>
          </a:p>
          <a:p>
            <a:r>
              <a:rPr lang="en-GB" sz="1800" dirty="0"/>
              <a:t>If an antidepressant or anticonvulsant is advised, you should take it regularly as prescribed. It may take up to two or more weeks for it to become fully effective to ease pain. </a:t>
            </a:r>
          </a:p>
        </p:txBody>
      </p:sp>
      <p:sp>
        <p:nvSpPr>
          <p:cNvPr id="4" name="Text Placeholder 3">
            <a:extLst>
              <a:ext uri="{FF2B5EF4-FFF2-40B4-BE49-F238E27FC236}">
                <a16:creationId xmlns:a16="http://schemas.microsoft.com/office/drawing/2014/main" id="{EAE84CCC-8B3B-4770-8853-3165E8F9B0D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97970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86652-AF65-4A36-8806-00449EFC11D2}"/>
              </a:ext>
            </a:extLst>
          </p:cNvPr>
          <p:cNvSpPr>
            <a:spLocks noGrp="1"/>
          </p:cNvSpPr>
          <p:nvPr>
            <p:ph type="title"/>
          </p:nvPr>
        </p:nvSpPr>
        <p:spPr/>
        <p:txBody>
          <a:bodyPr/>
          <a:lstStyle/>
          <a:p>
            <a:r>
              <a:rPr lang="en-GB" dirty="0"/>
              <a:t>Antiviral medicines for shingles </a:t>
            </a:r>
          </a:p>
        </p:txBody>
      </p:sp>
      <p:sp>
        <p:nvSpPr>
          <p:cNvPr id="3" name="Text Placeholder 2">
            <a:extLst>
              <a:ext uri="{FF2B5EF4-FFF2-40B4-BE49-F238E27FC236}">
                <a16:creationId xmlns:a16="http://schemas.microsoft.com/office/drawing/2014/main" id="{D4BE72F4-3A1E-412A-9A07-789245D370E8}"/>
              </a:ext>
            </a:extLst>
          </p:cNvPr>
          <p:cNvSpPr>
            <a:spLocks noGrp="1"/>
          </p:cNvSpPr>
          <p:nvPr>
            <p:ph type="body" idx="1"/>
          </p:nvPr>
        </p:nvSpPr>
        <p:spPr/>
        <p:txBody>
          <a:bodyPr/>
          <a:lstStyle/>
          <a:p>
            <a:pPr marL="0" indent="0">
              <a:buNone/>
            </a:pPr>
            <a:r>
              <a:rPr lang="en-GB" sz="1800" dirty="0"/>
              <a:t>An antiviral medicine is not a cure for shingles, it does not kill the virus but works by stopping the virus from multiplying. So, it may limit the severity of symptoms of the shingles episode.</a:t>
            </a:r>
          </a:p>
          <a:p>
            <a:pPr marL="0" indent="0">
              <a:buNone/>
            </a:pPr>
            <a:r>
              <a:rPr lang="en-GB" sz="1800" dirty="0"/>
              <a:t>Antiviral medicines are not advised routinely for everybody with shingles. As a general rule, the following groups of people who develop shingles will normally be advised to take an antiviral medicine:</a:t>
            </a:r>
          </a:p>
          <a:p>
            <a:pPr marL="0" indent="0">
              <a:buNone/>
            </a:pPr>
            <a:r>
              <a:rPr lang="en-GB" sz="1800" dirty="0"/>
              <a:t>The older you are, the more risk there is of severe shingles or complications developing and the more likely you are to benefit from treatment.</a:t>
            </a:r>
          </a:p>
          <a:p>
            <a:r>
              <a:rPr lang="en-GB" sz="1800" dirty="0"/>
              <a:t>If you are of any age and have any of the following:</a:t>
            </a:r>
          </a:p>
          <a:p>
            <a:r>
              <a:rPr lang="en-GB" sz="1800" dirty="0"/>
              <a:t>Shingles that affects the eye or ear.</a:t>
            </a:r>
          </a:p>
          <a:p>
            <a:r>
              <a:rPr lang="en-GB" sz="1800" dirty="0"/>
              <a:t>A poorly functioning immune system</a:t>
            </a:r>
          </a:p>
          <a:p>
            <a:r>
              <a:rPr lang="en-GB" sz="1800" dirty="0"/>
              <a:t>Shingles that affects any parts of the body apart from the trunk (that is, shingles affecting an arm, leg, neck, or genital area).</a:t>
            </a:r>
          </a:p>
          <a:p>
            <a:r>
              <a:rPr lang="en-GB" sz="1800" dirty="0"/>
              <a:t>Moderate or severe pain.</a:t>
            </a:r>
          </a:p>
          <a:p>
            <a:r>
              <a:rPr lang="en-GB" sz="1800" dirty="0"/>
              <a:t>Moderate or severe rash.</a:t>
            </a:r>
          </a:p>
          <a:p>
            <a:r>
              <a:rPr lang="en-GB" sz="1800" dirty="0"/>
              <a:t>If prescribed, a course of an antiviral medicine normally lasts seven days.</a:t>
            </a:r>
          </a:p>
        </p:txBody>
      </p:sp>
      <p:sp>
        <p:nvSpPr>
          <p:cNvPr id="4" name="Text Placeholder 3">
            <a:extLst>
              <a:ext uri="{FF2B5EF4-FFF2-40B4-BE49-F238E27FC236}">
                <a16:creationId xmlns:a16="http://schemas.microsoft.com/office/drawing/2014/main" id="{BBFFAD02-EA08-4A21-BAA8-A35C4FAC8F1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0582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65E6-2512-40C1-B7BB-16225CD3F256}"/>
              </a:ext>
            </a:extLst>
          </p:cNvPr>
          <p:cNvSpPr>
            <a:spLocks noGrp="1"/>
          </p:cNvSpPr>
          <p:nvPr>
            <p:ph type="title"/>
          </p:nvPr>
        </p:nvSpPr>
        <p:spPr/>
        <p:txBody>
          <a:bodyPr/>
          <a:lstStyle/>
          <a:p>
            <a:r>
              <a:rPr lang="en-GB" dirty="0"/>
              <a:t>Steroid medication for shingles </a:t>
            </a:r>
          </a:p>
        </p:txBody>
      </p:sp>
      <p:sp>
        <p:nvSpPr>
          <p:cNvPr id="3" name="Text Placeholder 2">
            <a:extLst>
              <a:ext uri="{FF2B5EF4-FFF2-40B4-BE49-F238E27FC236}">
                <a16:creationId xmlns:a16="http://schemas.microsoft.com/office/drawing/2014/main" id="{C81CFCE4-09D3-462C-B70D-EBB3935C132F}"/>
              </a:ext>
            </a:extLst>
          </p:cNvPr>
          <p:cNvSpPr>
            <a:spLocks noGrp="1"/>
          </p:cNvSpPr>
          <p:nvPr>
            <p:ph type="body" idx="1"/>
          </p:nvPr>
        </p:nvSpPr>
        <p:spPr/>
        <p:txBody>
          <a:bodyPr/>
          <a:lstStyle/>
          <a:p>
            <a:pPr marL="0" indent="0">
              <a:buNone/>
            </a:pPr>
            <a:endParaRPr lang="en-GB" dirty="0"/>
          </a:p>
          <a:p>
            <a:r>
              <a:rPr lang="en-GB" dirty="0"/>
              <a:t>Steroids help to reduce swelling (inflammation). A short course of steroid tablets (prednisolone) may be considered in addition to antiviral medication. This may help to reduce pain and speed healing of the rash. However, the use of steroids in shingles is controversial. </a:t>
            </a:r>
          </a:p>
        </p:txBody>
      </p:sp>
      <p:sp>
        <p:nvSpPr>
          <p:cNvPr id="4" name="Text Placeholder 3">
            <a:extLst>
              <a:ext uri="{FF2B5EF4-FFF2-40B4-BE49-F238E27FC236}">
                <a16:creationId xmlns:a16="http://schemas.microsoft.com/office/drawing/2014/main" id="{679B9F4C-7E3F-444F-B5B4-899D33A6F12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636996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5E67-0F34-448A-A0AB-E5BFC5140C4C}"/>
              </a:ext>
            </a:extLst>
          </p:cNvPr>
          <p:cNvSpPr>
            <a:spLocks noGrp="1"/>
          </p:cNvSpPr>
          <p:nvPr>
            <p:ph type="title"/>
          </p:nvPr>
        </p:nvSpPr>
        <p:spPr/>
        <p:txBody>
          <a:bodyPr/>
          <a:lstStyle/>
          <a:p>
            <a:r>
              <a:rPr lang="en-GB" dirty="0"/>
              <a:t>Should I see a doctor?</a:t>
            </a:r>
          </a:p>
        </p:txBody>
      </p:sp>
      <p:sp>
        <p:nvSpPr>
          <p:cNvPr id="3" name="Text Placeholder 2">
            <a:extLst>
              <a:ext uri="{FF2B5EF4-FFF2-40B4-BE49-F238E27FC236}">
                <a16:creationId xmlns:a16="http://schemas.microsoft.com/office/drawing/2014/main" id="{56A760C7-9F16-442B-8556-BFA803B56F94}"/>
              </a:ext>
            </a:extLst>
          </p:cNvPr>
          <p:cNvSpPr>
            <a:spLocks noGrp="1"/>
          </p:cNvSpPr>
          <p:nvPr>
            <p:ph type="body" idx="1"/>
          </p:nvPr>
        </p:nvSpPr>
        <p:spPr/>
        <p:txBody>
          <a:bodyPr/>
          <a:lstStyle/>
          <a:p>
            <a:r>
              <a:rPr lang="en-GB" dirty="0"/>
              <a:t>It is usually worth seeing a doctor to be certain about the diagnosis and to see if you need treatment or not. Ideally you should see a doctor as soon as possible after the rash appears.</a:t>
            </a:r>
          </a:p>
          <a:p>
            <a:endParaRPr lang="en-GB" dirty="0"/>
          </a:p>
          <a:p>
            <a:r>
              <a:rPr lang="en-GB" dirty="0"/>
              <a:t>The rash of shingles can be very painful. So even if the doctor doesn't think you need an anti-shingles medicine, they may be able to give you stronger painkillers than those you can buy over the counter from the chemist.</a:t>
            </a:r>
          </a:p>
          <a:p>
            <a:endParaRPr lang="en-GB" dirty="0"/>
          </a:p>
          <a:p>
            <a:pPr marL="0" indent="0">
              <a:buNone/>
            </a:pPr>
            <a:r>
              <a:rPr lang="en-GB" dirty="0"/>
              <a:t>Shingles and pregnancy</a:t>
            </a:r>
          </a:p>
          <a:p>
            <a:r>
              <a:rPr lang="en-GB" dirty="0"/>
              <a:t>There's no danger to you or your baby if you catch shingles while pregnant. However, you may need antiviral treatment so you should be referred to a specialist.</a:t>
            </a:r>
          </a:p>
          <a:p>
            <a:endParaRPr lang="en-GB" dirty="0"/>
          </a:p>
        </p:txBody>
      </p:sp>
      <p:sp>
        <p:nvSpPr>
          <p:cNvPr id="4" name="Text Placeholder 3">
            <a:extLst>
              <a:ext uri="{FF2B5EF4-FFF2-40B4-BE49-F238E27FC236}">
                <a16:creationId xmlns:a16="http://schemas.microsoft.com/office/drawing/2014/main" id="{72C19F23-ACD2-46CE-A282-ADCE33D4936A}"/>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970809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4F1ED-DD41-4481-8CEE-709E8D09C4FB}"/>
              </a:ext>
            </a:extLst>
          </p:cNvPr>
          <p:cNvSpPr>
            <a:spLocks noGrp="1"/>
          </p:cNvSpPr>
          <p:nvPr>
            <p:ph type="title"/>
          </p:nvPr>
        </p:nvSpPr>
        <p:spPr/>
        <p:txBody>
          <a:bodyPr/>
          <a:lstStyle/>
          <a:p>
            <a:r>
              <a:rPr lang="en-GB" dirty="0"/>
              <a:t>What if I have shingles and a poor immune system? </a:t>
            </a:r>
          </a:p>
        </p:txBody>
      </p:sp>
      <p:sp>
        <p:nvSpPr>
          <p:cNvPr id="3" name="Text Placeholder 2">
            <a:extLst>
              <a:ext uri="{FF2B5EF4-FFF2-40B4-BE49-F238E27FC236}">
                <a16:creationId xmlns:a16="http://schemas.microsoft.com/office/drawing/2014/main" id="{5322782D-5404-4980-9755-C729E9B17A67}"/>
              </a:ext>
            </a:extLst>
          </p:cNvPr>
          <p:cNvSpPr>
            <a:spLocks noGrp="1"/>
          </p:cNvSpPr>
          <p:nvPr>
            <p:ph type="body" idx="1"/>
          </p:nvPr>
        </p:nvSpPr>
        <p:spPr/>
        <p:txBody>
          <a:bodyPr/>
          <a:lstStyle/>
          <a:p>
            <a:pPr marL="0" indent="0">
              <a:buNone/>
            </a:pPr>
            <a:endParaRPr lang="en-GB" dirty="0"/>
          </a:p>
          <a:p>
            <a:pPr marL="0" indent="0">
              <a:buNone/>
            </a:pPr>
            <a:r>
              <a:rPr lang="en-GB" dirty="0"/>
              <a:t>If you have a poor immune system (immunosuppression) and develop shingles then see your doctor straightaway. You will normally be given antiviral medication whatever your age and will be monitored for complications. People with a poor immune system include:</a:t>
            </a:r>
          </a:p>
          <a:p>
            <a:r>
              <a:rPr lang="en-GB" dirty="0"/>
              <a:t>People on steroids </a:t>
            </a:r>
          </a:p>
          <a:p>
            <a:r>
              <a:rPr lang="en-GB" dirty="0"/>
              <a:t>People taking anti-arthritis medications which can affect the bone marrow.</a:t>
            </a:r>
          </a:p>
          <a:p>
            <a:r>
              <a:rPr lang="en-GB" dirty="0"/>
              <a:t>People being treated with chemotherapy or generalised radiotherapy, or who have had these treatments within the previous six months.</a:t>
            </a:r>
          </a:p>
          <a:p>
            <a:r>
              <a:rPr lang="en-GB" dirty="0"/>
              <a:t>People who have had an organ transplant and are on immunosuppressive treatment.</a:t>
            </a:r>
          </a:p>
          <a:p>
            <a:r>
              <a:rPr lang="en-GB" dirty="0"/>
              <a:t>People who have had a bone marrow transplant and who are still immunosuppressed</a:t>
            </a:r>
          </a:p>
          <a:p>
            <a:endParaRPr lang="en-GB" dirty="0"/>
          </a:p>
        </p:txBody>
      </p:sp>
      <p:sp>
        <p:nvSpPr>
          <p:cNvPr id="4" name="Text Placeholder 3">
            <a:extLst>
              <a:ext uri="{FF2B5EF4-FFF2-40B4-BE49-F238E27FC236}">
                <a16:creationId xmlns:a16="http://schemas.microsoft.com/office/drawing/2014/main" id="{5CF0CB5A-8C5F-48DB-89A7-E52CCCDF4540}"/>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1693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AF81-0284-6644-9CB6-CEC7D3EB4F76}"/>
              </a:ext>
            </a:extLst>
          </p:cNvPr>
          <p:cNvSpPr>
            <a:spLocks noGrp="1"/>
          </p:cNvSpPr>
          <p:nvPr>
            <p:ph type="title"/>
          </p:nvPr>
        </p:nvSpPr>
        <p:spPr/>
        <p:txBody>
          <a:bodyPr/>
          <a:lstStyle/>
          <a:p>
            <a:pPr algn="r"/>
            <a:r>
              <a:rPr lang="en-GB" sz="2000" dirty="0"/>
              <a:t>What is shingles?</a:t>
            </a:r>
            <a:br>
              <a:rPr lang="en-GB" sz="2000" dirty="0"/>
            </a:br>
            <a:r>
              <a:rPr lang="en-GB" sz="2000" dirty="0"/>
              <a:t>What are the symptoms of shingles?</a:t>
            </a:r>
            <a:br>
              <a:rPr lang="en-GB" sz="2000" dirty="0"/>
            </a:br>
            <a:r>
              <a:rPr lang="en-GB" sz="2000" dirty="0"/>
              <a:t>Is shingles contagious?</a:t>
            </a:r>
            <a:br>
              <a:rPr lang="en-GB" sz="2000" dirty="0"/>
            </a:br>
            <a:r>
              <a:rPr lang="en-GB" sz="2000" dirty="0"/>
              <a:t>What does shingles look like?</a:t>
            </a:r>
            <a:br>
              <a:rPr lang="en-GB" sz="2000" dirty="0"/>
            </a:br>
            <a:r>
              <a:rPr lang="en-GB" sz="2000" dirty="0"/>
              <a:t>How long does shingles last?</a:t>
            </a:r>
            <a:br>
              <a:rPr lang="en-GB" sz="2000" dirty="0"/>
            </a:br>
            <a:r>
              <a:rPr lang="en-GB" sz="2000" dirty="0"/>
              <a:t>How common is shingles?</a:t>
            </a:r>
            <a:br>
              <a:rPr lang="en-GB" sz="2000" dirty="0"/>
            </a:br>
            <a:r>
              <a:rPr lang="en-GB" sz="2000" dirty="0"/>
              <a:t>Causes of shingles</a:t>
            </a:r>
            <a:br>
              <a:rPr lang="en-GB" sz="2000" dirty="0"/>
            </a:br>
            <a:r>
              <a:rPr lang="en-GB" sz="2000" dirty="0"/>
              <a:t>How to treat shingles</a:t>
            </a:r>
            <a:br>
              <a:rPr lang="en-GB" sz="2000" dirty="0"/>
            </a:br>
            <a:r>
              <a:rPr lang="en-GB" sz="2000" dirty="0"/>
              <a:t>Are there any tests for shingles?</a:t>
            </a:r>
            <a:br>
              <a:rPr lang="en-GB" sz="2000" dirty="0"/>
            </a:br>
            <a:r>
              <a:rPr lang="en-GB" sz="2000" dirty="0"/>
              <a:t>Should I see a doctor for shingles?</a:t>
            </a:r>
            <a:br>
              <a:rPr lang="en-GB" sz="2000" dirty="0"/>
            </a:br>
            <a:r>
              <a:rPr lang="en-GB" sz="2000" dirty="0"/>
              <a:t>What if I have shingles and a poor immune system?</a:t>
            </a:r>
            <a:br>
              <a:rPr lang="en-GB" sz="2000" dirty="0"/>
            </a:br>
            <a:r>
              <a:rPr lang="en-GB" sz="2000" dirty="0"/>
              <a:t>What complications are there from shingles?</a:t>
            </a:r>
            <a:br>
              <a:rPr lang="en-GB" sz="2000" dirty="0"/>
            </a:br>
            <a:r>
              <a:rPr lang="en-GB" sz="2000" dirty="0"/>
              <a:t>Is there a shingles vaccination?</a:t>
            </a:r>
            <a:br>
              <a:rPr lang="en-GB" sz="2000" dirty="0"/>
            </a:br>
            <a:endParaRPr lang="en-US" sz="2000" dirty="0"/>
          </a:p>
        </p:txBody>
      </p:sp>
    </p:spTree>
    <p:extLst>
      <p:ext uri="{BB962C8B-B14F-4D97-AF65-F5344CB8AC3E}">
        <p14:creationId xmlns:p14="http://schemas.microsoft.com/office/powerpoint/2010/main" val="1813851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C01D-21FB-4BA9-829C-373341634E87}"/>
              </a:ext>
            </a:extLst>
          </p:cNvPr>
          <p:cNvSpPr>
            <a:spLocks noGrp="1"/>
          </p:cNvSpPr>
          <p:nvPr>
            <p:ph type="title"/>
          </p:nvPr>
        </p:nvSpPr>
        <p:spPr/>
        <p:txBody>
          <a:bodyPr/>
          <a:lstStyle/>
          <a:p>
            <a:r>
              <a:rPr lang="en-GB" dirty="0"/>
              <a:t>Complications </a:t>
            </a:r>
          </a:p>
        </p:txBody>
      </p:sp>
      <p:sp>
        <p:nvSpPr>
          <p:cNvPr id="3" name="Text Placeholder 2">
            <a:extLst>
              <a:ext uri="{FF2B5EF4-FFF2-40B4-BE49-F238E27FC236}">
                <a16:creationId xmlns:a16="http://schemas.microsoft.com/office/drawing/2014/main" id="{B9D510D0-FDE6-453B-B45D-34FE36D64E66}"/>
              </a:ext>
            </a:extLst>
          </p:cNvPr>
          <p:cNvSpPr>
            <a:spLocks noGrp="1"/>
          </p:cNvSpPr>
          <p:nvPr>
            <p:ph type="body" idx="1"/>
          </p:nvPr>
        </p:nvSpPr>
        <p:spPr>
          <a:xfrm>
            <a:off x="448633" y="1162877"/>
            <a:ext cx="7602063" cy="4923597"/>
          </a:xfrm>
        </p:spPr>
        <p:txBody>
          <a:bodyPr/>
          <a:lstStyle/>
          <a:p>
            <a:pPr marL="0" indent="0">
              <a:buNone/>
            </a:pPr>
            <a:r>
              <a:rPr lang="en-GB" sz="1800" dirty="0"/>
              <a:t>Postherpetic neuralgia (PHN)</a:t>
            </a:r>
          </a:p>
          <a:p>
            <a:r>
              <a:rPr lang="en-GB" sz="1800" dirty="0"/>
              <a:t>This is the most common complication of shingles. It is where the nerve pain (neuralgia) of shingles persists after the rash has gone. See the separate leaflet called Postherpetic Neuralgia for more details.</a:t>
            </a:r>
          </a:p>
          <a:p>
            <a:pPr marL="0" indent="0">
              <a:buNone/>
            </a:pPr>
            <a:r>
              <a:rPr lang="en-GB" sz="1800" dirty="0"/>
              <a:t>Skin infection</a:t>
            </a:r>
          </a:p>
          <a:p>
            <a:r>
              <a:rPr lang="en-GB" sz="1800" dirty="0"/>
              <a:t>Sometimes the rash becomes infected with germs (bacteria). The surrounding skin then becomes red and tender. If this occurs you may need a course of medicines called antibiotics.</a:t>
            </a:r>
          </a:p>
          <a:p>
            <a:pPr marL="0" indent="0">
              <a:buNone/>
            </a:pPr>
            <a:r>
              <a:rPr lang="en-GB" sz="1800" dirty="0"/>
              <a:t>Eye problems</a:t>
            </a:r>
          </a:p>
          <a:p>
            <a:r>
              <a:rPr lang="en-GB" sz="1800" dirty="0"/>
              <a:t>Shingles of the eye can cause inflammation of the front of the eye. In severe cases it can lead to inflammation of the whole of the eye which may cause vision loss.</a:t>
            </a:r>
          </a:p>
          <a:p>
            <a:pPr marL="0" indent="0">
              <a:buNone/>
            </a:pPr>
            <a:r>
              <a:rPr lang="en-GB" sz="1800" dirty="0"/>
              <a:t>Weakness</a:t>
            </a:r>
          </a:p>
          <a:p>
            <a:r>
              <a:rPr lang="en-GB" sz="1800" dirty="0"/>
              <a:t>Sometimes the nerve affected is a motor nerve (ones which control muscles) and not a usual sensory nerve (ones for touch). This may result in a weakness (palsy) of the muscles that are supplied by the nerve.</a:t>
            </a:r>
          </a:p>
          <a:p>
            <a:endParaRPr lang="en-GB" sz="1800" dirty="0"/>
          </a:p>
        </p:txBody>
      </p:sp>
      <p:sp>
        <p:nvSpPr>
          <p:cNvPr id="4" name="Text Placeholder 3">
            <a:extLst>
              <a:ext uri="{FF2B5EF4-FFF2-40B4-BE49-F238E27FC236}">
                <a16:creationId xmlns:a16="http://schemas.microsoft.com/office/drawing/2014/main" id="{34A99887-F082-4834-811F-5A278BC989F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24429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6006-FD06-4E25-A58F-8E34B760228E}"/>
              </a:ext>
            </a:extLst>
          </p:cNvPr>
          <p:cNvSpPr>
            <a:spLocks noGrp="1"/>
          </p:cNvSpPr>
          <p:nvPr>
            <p:ph type="title"/>
          </p:nvPr>
        </p:nvSpPr>
        <p:spPr/>
        <p:txBody>
          <a:bodyPr/>
          <a:lstStyle/>
          <a:p>
            <a:r>
              <a:rPr lang="en-GB" dirty="0"/>
              <a:t>Rare complications </a:t>
            </a:r>
          </a:p>
        </p:txBody>
      </p:sp>
      <p:sp>
        <p:nvSpPr>
          <p:cNvPr id="3" name="Text Placeholder 2">
            <a:extLst>
              <a:ext uri="{FF2B5EF4-FFF2-40B4-BE49-F238E27FC236}">
                <a16:creationId xmlns:a16="http://schemas.microsoft.com/office/drawing/2014/main" id="{BE18956D-B78F-47BE-8F43-3466DBB90B73}"/>
              </a:ext>
            </a:extLst>
          </p:cNvPr>
          <p:cNvSpPr>
            <a:spLocks noGrp="1"/>
          </p:cNvSpPr>
          <p:nvPr>
            <p:ph type="body" idx="1"/>
          </p:nvPr>
        </p:nvSpPr>
        <p:spPr/>
        <p:txBody>
          <a:bodyPr/>
          <a:lstStyle/>
          <a:p>
            <a:pPr marL="0" indent="0">
              <a:buNone/>
            </a:pPr>
            <a:endParaRPr lang="en-GB" dirty="0"/>
          </a:p>
          <a:p>
            <a:pPr marL="0" indent="0">
              <a:buNone/>
            </a:pPr>
            <a:r>
              <a:rPr lang="en-GB" dirty="0"/>
              <a:t>Examples are infection of the brain by the varicella-zoster virus, or spread of the virus throughout the body. These are very serious but rare. People with a poor immune system (immunosuppression) who develop shingles have a higher than normal risk of developing rare or serious complications. (For example, people with HIV/AIDS, people on chemotherapy, etc.)</a:t>
            </a:r>
          </a:p>
          <a:p>
            <a:endParaRPr lang="en-GB" dirty="0"/>
          </a:p>
        </p:txBody>
      </p:sp>
      <p:sp>
        <p:nvSpPr>
          <p:cNvPr id="4" name="Text Placeholder 3">
            <a:extLst>
              <a:ext uri="{FF2B5EF4-FFF2-40B4-BE49-F238E27FC236}">
                <a16:creationId xmlns:a16="http://schemas.microsoft.com/office/drawing/2014/main" id="{44EFD505-6845-49C3-BC62-CD7F465AF6C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09098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22C0-C554-46F7-80B8-212A001DFE1E}"/>
              </a:ext>
            </a:extLst>
          </p:cNvPr>
          <p:cNvSpPr>
            <a:spLocks noGrp="1"/>
          </p:cNvSpPr>
          <p:nvPr>
            <p:ph type="title"/>
          </p:nvPr>
        </p:nvSpPr>
        <p:spPr/>
        <p:txBody>
          <a:bodyPr/>
          <a:lstStyle/>
          <a:p>
            <a:r>
              <a:rPr lang="en-GB" dirty="0"/>
              <a:t>Is there a shingles vaccination?</a:t>
            </a:r>
          </a:p>
        </p:txBody>
      </p:sp>
      <p:sp>
        <p:nvSpPr>
          <p:cNvPr id="3" name="Text Placeholder 2">
            <a:extLst>
              <a:ext uri="{FF2B5EF4-FFF2-40B4-BE49-F238E27FC236}">
                <a16:creationId xmlns:a16="http://schemas.microsoft.com/office/drawing/2014/main" id="{3CF956E3-E02B-4CD9-8E13-CA490FA43187}"/>
              </a:ext>
            </a:extLst>
          </p:cNvPr>
          <p:cNvSpPr>
            <a:spLocks noGrp="1"/>
          </p:cNvSpPr>
          <p:nvPr>
            <p:ph type="body" idx="1"/>
          </p:nvPr>
        </p:nvSpPr>
        <p:spPr/>
        <p:txBody>
          <a:bodyPr/>
          <a:lstStyle/>
          <a:p>
            <a:pPr marL="0" indent="0">
              <a:buNone/>
            </a:pPr>
            <a:endParaRPr lang="en-GB" dirty="0"/>
          </a:p>
          <a:p>
            <a:r>
              <a:rPr lang="en-GB" dirty="0"/>
              <a:t>In the UK there is a shingles vaccine immunisation programme for people aged 70 years to protect against herpes zoster. There is also a catch-up programme which offers the vaccine to anyone aged between 70 and 79 years who has previously missed out on immunisation. The vaccine is licensed for people aged over 50 years, and if you are not eligible for the vaccine on the NHS, your pharmacist may be able to provide the vaccine as a private (paid for) service.</a:t>
            </a:r>
          </a:p>
          <a:p>
            <a:endParaRPr lang="en-GB" dirty="0"/>
          </a:p>
          <a:p>
            <a:r>
              <a:rPr lang="en-GB" dirty="0"/>
              <a:t>The chickenpox vaccine is not routinely given to children in the UK but is offered to people who are in close contact with someone who is particularly vulnerable to chickenpox or its complications – </a:t>
            </a:r>
            <a:r>
              <a:rPr lang="en-GB" dirty="0" err="1"/>
              <a:t>e.g</a:t>
            </a:r>
            <a:r>
              <a:rPr lang="en-GB" dirty="0"/>
              <a:t>, people with a weakened immune system.</a:t>
            </a:r>
          </a:p>
          <a:p>
            <a:endParaRPr lang="en-GB" dirty="0"/>
          </a:p>
        </p:txBody>
      </p:sp>
      <p:sp>
        <p:nvSpPr>
          <p:cNvPr id="4" name="Text Placeholder 3">
            <a:extLst>
              <a:ext uri="{FF2B5EF4-FFF2-40B4-BE49-F238E27FC236}">
                <a16:creationId xmlns:a16="http://schemas.microsoft.com/office/drawing/2014/main" id="{E1B225AF-2713-48DD-9305-7D0406DA20C4}"/>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383914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C98D-FC87-4921-AF9C-EE0965717390}"/>
              </a:ext>
            </a:extLst>
          </p:cNvPr>
          <p:cNvSpPr>
            <a:spLocks noGrp="1"/>
          </p:cNvSpPr>
          <p:nvPr>
            <p:ph type="title"/>
          </p:nvPr>
        </p:nvSpPr>
        <p:spPr/>
        <p:txBody>
          <a:bodyPr/>
          <a:lstStyle/>
          <a:p>
            <a:r>
              <a:rPr lang="en-GB" dirty="0"/>
              <a:t>Infection Prevention and Control Measures </a:t>
            </a:r>
          </a:p>
        </p:txBody>
      </p:sp>
      <p:sp>
        <p:nvSpPr>
          <p:cNvPr id="3" name="Text Placeholder 2">
            <a:extLst>
              <a:ext uri="{FF2B5EF4-FFF2-40B4-BE49-F238E27FC236}">
                <a16:creationId xmlns:a16="http://schemas.microsoft.com/office/drawing/2014/main" id="{9FE327AB-C168-44AD-9769-8E28DC15CC37}"/>
              </a:ext>
            </a:extLst>
          </p:cNvPr>
          <p:cNvSpPr>
            <a:spLocks noGrp="1"/>
          </p:cNvSpPr>
          <p:nvPr>
            <p:ph type="body" idx="1"/>
          </p:nvPr>
        </p:nvSpPr>
        <p:spPr>
          <a:xfrm>
            <a:off x="448633" y="1162878"/>
            <a:ext cx="7602063" cy="5047422"/>
          </a:xfrm>
        </p:spPr>
        <p:txBody>
          <a:bodyPr/>
          <a:lstStyle/>
          <a:p>
            <a:pPr marL="0" indent="0">
              <a:buNone/>
            </a:pPr>
            <a:r>
              <a:rPr lang="en-GB" dirty="0"/>
              <a:t>Shingles can be spread when a person comes into contact with fluid contained in the skin blisters. </a:t>
            </a:r>
          </a:p>
          <a:p>
            <a:pPr marL="0" indent="0">
              <a:buNone/>
            </a:pPr>
            <a:r>
              <a:rPr lang="en-GB" dirty="0"/>
              <a:t>The virus can be spread by direct contact with the rash or by touching any dressings, sheets or clothes soiled with discharge from the blisters. </a:t>
            </a:r>
          </a:p>
          <a:p>
            <a:pPr marL="0" indent="0">
              <a:buNone/>
            </a:pPr>
            <a:endParaRPr lang="en-GB" dirty="0"/>
          </a:p>
          <a:p>
            <a:pPr marL="0" indent="0">
              <a:buNone/>
            </a:pPr>
            <a:r>
              <a:rPr lang="en-GB" dirty="0"/>
              <a:t>The following measures reduce the risk of transmission:</a:t>
            </a:r>
          </a:p>
          <a:p>
            <a:r>
              <a:rPr lang="en-GB" dirty="0"/>
              <a:t>Strict hand hygiene practices by staff</a:t>
            </a:r>
          </a:p>
          <a:p>
            <a:r>
              <a:rPr lang="en-GB" dirty="0"/>
              <a:t>People not immune to chickenpox should not care for residents with shingles</a:t>
            </a:r>
          </a:p>
          <a:p>
            <a:r>
              <a:rPr lang="en-GB" dirty="0"/>
              <a:t>If lesions are on face, additional precautions are required:</a:t>
            </a:r>
          </a:p>
          <a:p>
            <a:pPr marL="0" indent="0">
              <a:buNone/>
            </a:pPr>
            <a:r>
              <a:rPr lang="en-GB" dirty="0"/>
              <a:t>- Gown, gloves, surgical face mask to be used by staff</a:t>
            </a:r>
          </a:p>
          <a:p>
            <a:pPr marL="0" indent="0">
              <a:buNone/>
            </a:pPr>
            <a:r>
              <a:rPr lang="en-GB" dirty="0"/>
              <a:t>- Affected resident to be cared for in a single room</a:t>
            </a:r>
          </a:p>
          <a:p>
            <a:pPr marL="0" indent="0">
              <a:buNone/>
            </a:pPr>
            <a:r>
              <a:rPr lang="en-GB" dirty="0"/>
              <a:t>- Avoidance of mingling in group settings</a:t>
            </a:r>
          </a:p>
        </p:txBody>
      </p:sp>
      <p:sp>
        <p:nvSpPr>
          <p:cNvPr id="4" name="Text Placeholder 3">
            <a:extLst>
              <a:ext uri="{FF2B5EF4-FFF2-40B4-BE49-F238E27FC236}">
                <a16:creationId xmlns:a16="http://schemas.microsoft.com/office/drawing/2014/main" id="{BC263A02-C7B3-4DD1-AD4F-328AE5D7B2AC}"/>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1420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68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A70F-932D-DA47-BF49-15C94085A17A}"/>
              </a:ext>
            </a:extLst>
          </p:cNvPr>
          <p:cNvSpPr>
            <a:spLocks noGrp="1"/>
          </p:cNvSpPr>
          <p:nvPr>
            <p:ph type="title"/>
          </p:nvPr>
        </p:nvSpPr>
        <p:spPr/>
        <p:txBody>
          <a:bodyPr/>
          <a:lstStyle/>
          <a:p>
            <a:r>
              <a:rPr lang="en-US" dirty="0"/>
              <a:t>What is shingles?</a:t>
            </a:r>
          </a:p>
        </p:txBody>
      </p:sp>
      <p:sp>
        <p:nvSpPr>
          <p:cNvPr id="3" name="Text Placeholder 2">
            <a:extLst>
              <a:ext uri="{FF2B5EF4-FFF2-40B4-BE49-F238E27FC236}">
                <a16:creationId xmlns:a16="http://schemas.microsoft.com/office/drawing/2014/main" id="{E9B8C4C5-2729-9541-A00A-FC12B0DB929D}"/>
              </a:ext>
            </a:extLst>
          </p:cNvPr>
          <p:cNvSpPr>
            <a:spLocks noGrp="1"/>
          </p:cNvSpPr>
          <p:nvPr>
            <p:ph type="body" idx="1"/>
          </p:nvPr>
        </p:nvSpPr>
        <p:spPr/>
        <p:txBody>
          <a:bodyPr/>
          <a:lstStyle/>
          <a:p>
            <a:r>
              <a:rPr lang="en-GB" sz="2000" dirty="0"/>
              <a:t>Shingles is a painful, blistery rash in one specific area of your body. Most of us get chickenpox in our lives, usually when we are children. Shingles is a reactivation of that chickenpox virus but only in one nerve root. So instead of getting spots all over your body, as you do when you have chickenpox, you get them just in one area of your body.</a:t>
            </a:r>
          </a:p>
          <a:p>
            <a:endParaRPr lang="en-GB" sz="2000" dirty="0"/>
          </a:p>
          <a:p>
            <a:r>
              <a:rPr lang="en-GB" sz="2000" dirty="0"/>
              <a:t>It is almost always just on one side of your body, although it may go right around from front to back, following the skin the nerve affects. The affected skin hurts, and it may start to hurt before the rash appears and may keep hurting for some time after the rash has gone. You may feel generally off-colour and not yourself.</a:t>
            </a:r>
          </a:p>
          <a:p>
            <a:endParaRPr lang="en-US" sz="2000" dirty="0"/>
          </a:p>
        </p:txBody>
      </p:sp>
      <p:sp>
        <p:nvSpPr>
          <p:cNvPr id="4" name="Text Placeholder 3">
            <a:extLst>
              <a:ext uri="{FF2B5EF4-FFF2-40B4-BE49-F238E27FC236}">
                <a16:creationId xmlns:a16="http://schemas.microsoft.com/office/drawing/2014/main" id="{57205E03-FC42-2247-92D2-3C36D6C4079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648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2FB2-3D76-CC4E-95F4-AD27D96BF6D4}"/>
              </a:ext>
            </a:extLst>
          </p:cNvPr>
          <p:cNvSpPr>
            <a:spLocks noGrp="1"/>
          </p:cNvSpPr>
          <p:nvPr>
            <p:ph type="title"/>
          </p:nvPr>
        </p:nvSpPr>
        <p:spPr/>
        <p:txBody>
          <a:bodyPr/>
          <a:lstStyle/>
          <a:p>
            <a:r>
              <a:rPr lang="en-US" dirty="0"/>
              <a:t>What are the symptoms of shingles?</a:t>
            </a:r>
          </a:p>
        </p:txBody>
      </p:sp>
      <p:sp>
        <p:nvSpPr>
          <p:cNvPr id="3" name="Text Placeholder 2">
            <a:extLst>
              <a:ext uri="{FF2B5EF4-FFF2-40B4-BE49-F238E27FC236}">
                <a16:creationId xmlns:a16="http://schemas.microsoft.com/office/drawing/2014/main" id="{36C5BB4B-C946-5840-B028-42DA17C00842}"/>
              </a:ext>
            </a:extLst>
          </p:cNvPr>
          <p:cNvSpPr>
            <a:spLocks noGrp="1"/>
          </p:cNvSpPr>
          <p:nvPr>
            <p:ph type="body" idx="1"/>
          </p:nvPr>
        </p:nvSpPr>
        <p:spPr/>
        <p:txBody>
          <a:bodyPr/>
          <a:lstStyle/>
          <a:p>
            <a:r>
              <a:rPr lang="en-GB" sz="2000" dirty="0"/>
              <a:t>Shingles symptoms occur in the area of skin that is supplied by the affected nerve fibres. The usual symptoms are pain and a rash. Occasionally, two or three nerves next to each other are affected.</a:t>
            </a:r>
          </a:p>
          <a:p>
            <a:r>
              <a:rPr lang="en-GB" sz="2000" dirty="0"/>
              <a:t>Very rarely, shingles can cause more widespread infection, or can affect both sides of the body, but this is usually only in people with a weakened immune system.</a:t>
            </a:r>
          </a:p>
          <a:p>
            <a:r>
              <a:rPr lang="en-GB" sz="2000" dirty="0"/>
              <a:t>The most commonly involved nerves are those supplying the skin on the chest or tummy (abdomen). The upper face (including an eye) is also a common site.</a:t>
            </a:r>
          </a:p>
          <a:p>
            <a:pPr marL="0" indent="0">
              <a:buNone/>
            </a:pPr>
            <a:endParaRPr lang="en-US" sz="2000" dirty="0"/>
          </a:p>
        </p:txBody>
      </p:sp>
      <p:sp>
        <p:nvSpPr>
          <p:cNvPr id="4" name="Text Placeholder 3">
            <a:extLst>
              <a:ext uri="{FF2B5EF4-FFF2-40B4-BE49-F238E27FC236}">
                <a16:creationId xmlns:a16="http://schemas.microsoft.com/office/drawing/2014/main" id="{12B8357B-5F50-784D-A486-CFB07B3AA0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402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310C-F6AE-ED47-AB28-5CC3666A378B}"/>
              </a:ext>
            </a:extLst>
          </p:cNvPr>
          <p:cNvSpPr>
            <a:spLocks noGrp="1"/>
          </p:cNvSpPr>
          <p:nvPr>
            <p:ph type="title"/>
          </p:nvPr>
        </p:nvSpPr>
        <p:spPr/>
        <p:txBody>
          <a:bodyPr/>
          <a:lstStyle/>
          <a:p>
            <a:r>
              <a:rPr lang="en-US" dirty="0"/>
              <a:t>Symptoms </a:t>
            </a:r>
          </a:p>
        </p:txBody>
      </p:sp>
      <p:sp>
        <p:nvSpPr>
          <p:cNvPr id="3" name="Text Placeholder 2">
            <a:extLst>
              <a:ext uri="{FF2B5EF4-FFF2-40B4-BE49-F238E27FC236}">
                <a16:creationId xmlns:a16="http://schemas.microsoft.com/office/drawing/2014/main" id="{FC444A38-62B0-104E-B8A1-3017458E789F}"/>
              </a:ext>
            </a:extLst>
          </p:cNvPr>
          <p:cNvSpPr>
            <a:spLocks noGrp="1"/>
          </p:cNvSpPr>
          <p:nvPr>
            <p:ph type="body" idx="1"/>
          </p:nvPr>
        </p:nvSpPr>
        <p:spPr/>
        <p:txBody>
          <a:bodyPr/>
          <a:lstStyle/>
          <a:p>
            <a:pPr marL="0" indent="0">
              <a:buNone/>
            </a:pPr>
            <a:r>
              <a:rPr lang="en-GB" sz="1800" dirty="0"/>
              <a:t>Pain</a:t>
            </a:r>
          </a:p>
          <a:p>
            <a:r>
              <a:rPr lang="en-GB" sz="1800" dirty="0"/>
              <a:t>The shingles pain is a localised band of pain. It can be anywhere on your body, depending on which nerve is affected. The pain can range from mild to severe. You may have a constant dull, burning, or gnawing pain. In addition, or instead, you may have sharp and stabbing pains that come and go. The affected area of skin is usually tender.</a:t>
            </a:r>
          </a:p>
          <a:p>
            <a:endParaRPr lang="en-GB" sz="1800" dirty="0"/>
          </a:p>
          <a:p>
            <a:pPr marL="0" indent="0">
              <a:buNone/>
            </a:pPr>
            <a:r>
              <a:rPr lang="en-GB" sz="1800" dirty="0"/>
              <a:t>Rash </a:t>
            </a:r>
          </a:p>
          <a:p>
            <a:r>
              <a:rPr lang="en-GB" sz="1800" dirty="0"/>
              <a:t>The shingles rash typically appears 2-3 days after the pain begins. Red blotches appear that quickly develop into itchy fluid-filled blisters. The rash looks like chickenpox but only appears on the band of skin supplied by the affected nerve. New blisters may appear for up to a week. The soft tissues under and around the rash may become swollen for a while due to inflammation caused by the virus. The blisters then dry up, form scabs and gradually fade away. Slight scarring may occur where the blisters have been. </a:t>
            </a:r>
          </a:p>
          <a:p>
            <a:endParaRPr lang="en-US" sz="1800" dirty="0"/>
          </a:p>
        </p:txBody>
      </p:sp>
      <p:sp>
        <p:nvSpPr>
          <p:cNvPr id="4" name="Text Placeholder 3">
            <a:extLst>
              <a:ext uri="{FF2B5EF4-FFF2-40B4-BE49-F238E27FC236}">
                <a16:creationId xmlns:a16="http://schemas.microsoft.com/office/drawing/2014/main" id="{9CD3B219-0C04-6F4B-9694-24D0F265A20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6630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A10F-C8AB-4684-A762-52ED2447771A}"/>
              </a:ext>
            </a:extLst>
          </p:cNvPr>
          <p:cNvSpPr>
            <a:spLocks noGrp="1"/>
          </p:cNvSpPr>
          <p:nvPr>
            <p:ph type="title"/>
          </p:nvPr>
        </p:nvSpPr>
        <p:spPr/>
        <p:txBody>
          <a:bodyPr/>
          <a:lstStyle/>
          <a:p>
            <a:r>
              <a:rPr lang="en-GB" dirty="0"/>
              <a:t>Is shingles contagious?</a:t>
            </a:r>
          </a:p>
        </p:txBody>
      </p:sp>
      <p:sp>
        <p:nvSpPr>
          <p:cNvPr id="3" name="Text Placeholder 2">
            <a:extLst>
              <a:ext uri="{FF2B5EF4-FFF2-40B4-BE49-F238E27FC236}">
                <a16:creationId xmlns:a16="http://schemas.microsoft.com/office/drawing/2014/main" id="{C13BDB3B-20C5-4E81-AAD7-8156A1D06ECF}"/>
              </a:ext>
            </a:extLst>
          </p:cNvPr>
          <p:cNvSpPr>
            <a:spLocks noGrp="1"/>
          </p:cNvSpPr>
          <p:nvPr>
            <p:ph type="body" idx="1"/>
          </p:nvPr>
        </p:nvSpPr>
        <p:spPr/>
        <p:txBody>
          <a:bodyPr/>
          <a:lstStyle/>
          <a:p>
            <a:r>
              <a:rPr lang="en-GB" dirty="0"/>
              <a:t>You cannot get shingles from someone who has shingles. You can catch chickenpox from someone with shingles if you have not had chickenpox before. But most adults and older children have already had chickenpox and so are immune from catching chickenpox again.</a:t>
            </a:r>
          </a:p>
          <a:p>
            <a:endParaRPr lang="en-GB" dirty="0"/>
          </a:p>
          <a:p>
            <a:r>
              <a:rPr lang="en-GB" dirty="0"/>
              <a:t>The shingles rash is contagious (for someone else to catch chickenpox) until all the blisters (vesicles) have scabbed and are dry. If the blisters are covered with a dressing, it is unlikely that the virus will pass on to others. This is because the virus is passed on by direct contact with the blisters.</a:t>
            </a:r>
          </a:p>
          <a:p>
            <a:endParaRPr lang="en-GB" dirty="0"/>
          </a:p>
        </p:txBody>
      </p:sp>
      <p:sp>
        <p:nvSpPr>
          <p:cNvPr id="4" name="Text Placeholder 3">
            <a:extLst>
              <a:ext uri="{FF2B5EF4-FFF2-40B4-BE49-F238E27FC236}">
                <a16:creationId xmlns:a16="http://schemas.microsoft.com/office/drawing/2014/main" id="{6730BDA9-7200-4491-AC57-5A0EA59D608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435405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FF131-5AB6-4BA1-A417-0127751421D2}"/>
              </a:ext>
            </a:extLst>
          </p:cNvPr>
          <p:cNvSpPr>
            <a:spLocks noGrp="1"/>
          </p:cNvSpPr>
          <p:nvPr>
            <p:ph type="title"/>
          </p:nvPr>
        </p:nvSpPr>
        <p:spPr/>
        <p:txBody>
          <a:bodyPr/>
          <a:lstStyle/>
          <a:p>
            <a:r>
              <a:rPr lang="en-GB" dirty="0"/>
              <a:t>Can I go to work with shingles?</a:t>
            </a:r>
          </a:p>
        </p:txBody>
      </p:sp>
      <p:sp>
        <p:nvSpPr>
          <p:cNvPr id="3" name="Text Placeholder 2">
            <a:extLst>
              <a:ext uri="{FF2B5EF4-FFF2-40B4-BE49-F238E27FC236}">
                <a16:creationId xmlns:a16="http://schemas.microsoft.com/office/drawing/2014/main" id="{05971375-7AE0-4075-AFA3-4A24531C9B7F}"/>
              </a:ext>
            </a:extLst>
          </p:cNvPr>
          <p:cNvSpPr>
            <a:spLocks noGrp="1"/>
          </p:cNvSpPr>
          <p:nvPr>
            <p:ph type="body" idx="1"/>
          </p:nvPr>
        </p:nvSpPr>
        <p:spPr/>
        <p:txBody>
          <a:bodyPr/>
          <a:lstStyle/>
          <a:p>
            <a:pPr marL="0" indent="0">
              <a:buNone/>
            </a:pPr>
            <a:endParaRPr lang="en-GB" dirty="0"/>
          </a:p>
          <a:p>
            <a:r>
              <a:rPr lang="en-GB" dirty="0"/>
              <a:t>If you have a job, you can return to work once the blisters have dried up, or earlier if you keep the rash covered and feel well enough. Similarly children with shingles can go to school if the rash is covered by clothes and the children do not feel unwell.</a:t>
            </a:r>
          </a:p>
          <a:p>
            <a:endParaRPr lang="en-GB" dirty="0"/>
          </a:p>
          <a:p>
            <a:pPr marL="0" indent="0">
              <a:buNone/>
            </a:pPr>
            <a:r>
              <a:rPr lang="en-GB" dirty="0"/>
              <a:t>Which groups to avoid if you have shingles</a:t>
            </a:r>
          </a:p>
          <a:p>
            <a:r>
              <a:rPr lang="en-GB" dirty="0"/>
              <a:t>Pregnant women who have not had chickenpox should avoid people with shingles.  Also, if you have a poor immune system (immunosuppression), you should avoid people with shingles. These general rules are to be on the safe side, as it is direct contact with the rash that usually passes on the virus.</a:t>
            </a:r>
          </a:p>
          <a:p>
            <a:endParaRPr lang="en-GB" dirty="0"/>
          </a:p>
        </p:txBody>
      </p:sp>
      <p:sp>
        <p:nvSpPr>
          <p:cNvPr id="4" name="Text Placeholder 3">
            <a:extLst>
              <a:ext uri="{FF2B5EF4-FFF2-40B4-BE49-F238E27FC236}">
                <a16:creationId xmlns:a16="http://schemas.microsoft.com/office/drawing/2014/main" id="{A077D09D-B31D-4E7A-9FB8-66192446D9B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90895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5F11-A106-4276-9715-19B0901A1110}"/>
              </a:ext>
            </a:extLst>
          </p:cNvPr>
          <p:cNvSpPr>
            <a:spLocks noGrp="1"/>
          </p:cNvSpPr>
          <p:nvPr>
            <p:ph type="title"/>
          </p:nvPr>
        </p:nvSpPr>
        <p:spPr/>
        <p:txBody>
          <a:bodyPr/>
          <a:lstStyle/>
          <a:p>
            <a:r>
              <a:rPr lang="en-GB" dirty="0"/>
              <a:t>Can other people catch shingles?</a:t>
            </a:r>
          </a:p>
        </p:txBody>
      </p:sp>
      <p:sp>
        <p:nvSpPr>
          <p:cNvPr id="3" name="Text Placeholder 2">
            <a:extLst>
              <a:ext uri="{FF2B5EF4-FFF2-40B4-BE49-F238E27FC236}">
                <a16:creationId xmlns:a16="http://schemas.microsoft.com/office/drawing/2014/main" id="{8A54B279-5305-4522-B816-827595C4FB76}"/>
              </a:ext>
            </a:extLst>
          </p:cNvPr>
          <p:cNvSpPr>
            <a:spLocks noGrp="1"/>
          </p:cNvSpPr>
          <p:nvPr>
            <p:ph type="body" idx="1"/>
          </p:nvPr>
        </p:nvSpPr>
        <p:spPr>
          <a:xfrm>
            <a:off x="448633" y="1162878"/>
            <a:ext cx="7602063" cy="5221422"/>
          </a:xfrm>
        </p:spPr>
        <p:txBody>
          <a:bodyPr/>
          <a:lstStyle/>
          <a:p>
            <a:r>
              <a:rPr lang="en-GB" sz="1600" dirty="0"/>
              <a:t>This one is confusing! You can catch chickenpox from other people, but you can't catch shingles from other people. You only get shingles from a reactivation of your own chickenpox infection in the past.</a:t>
            </a:r>
          </a:p>
          <a:p>
            <a:endParaRPr lang="en-GB" sz="1600" dirty="0"/>
          </a:p>
          <a:p>
            <a:r>
              <a:rPr lang="en-GB" sz="1600" dirty="0"/>
              <a:t>So if you have shingles, and you come into contact with somebody else, they cannot 'catch' your shingles. But if they have never had chickenpox, it is possible that they could catch chickenpox from you. (And if you had chickenpox, and came into contact with somebody else who had never had chickenpox, they could catch chickenpox. But they couldn't 'catch' shingles from your chickenpox.)</a:t>
            </a:r>
          </a:p>
          <a:p>
            <a:endParaRPr lang="en-GB" sz="1600" dirty="0"/>
          </a:p>
          <a:p>
            <a:r>
              <a:rPr lang="en-GB" sz="1600" dirty="0"/>
              <a:t>To put it another way, no, you don't 'catch' shingles. It comes from a virus hiding out in your own body, not from someone else. But if you have shingles, you may be infectious, as it is possible for people to catch chickenpox from you.</a:t>
            </a:r>
          </a:p>
          <a:p>
            <a:endParaRPr lang="en-GB" sz="1600" dirty="0"/>
          </a:p>
          <a:p>
            <a:r>
              <a:rPr lang="en-GB" sz="1600" dirty="0"/>
              <a:t>Only people who have never had chickenpox are likely to be at risk of catching chickenpox from your shingles. People who have had chickenpox should be immune from catching it again. If the rash is in a covered area of skin, the risk of anyone with whom you are not in close contact catching chickenpox is very low.</a:t>
            </a:r>
          </a:p>
          <a:p>
            <a:endParaRPr lang="en-GB" sz="1600" dirty="0"/>
          </a:p>
        </p:txBody>
      </p:sp>
      <p:sp>
        <p:nvSpPr>
          <p:cNvPr id="4" name="Text Placeholder 3">
            <a:extLst>
              <a:ext uri="{FF2B5EF4-FFF2-40B4-BE49-F238E27FC236}">
                <a16:creationId xmlns:a16="http://schemas.microsoft.com/office/drawing/2014/main" id="{0E0CE568-4E96-4352-ACB0-A6272A600FC5}"/>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7974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19EE-4EB9-4E23-9A1E-72006B99AC2D}"/>
              </a:ext>
            </a:extLst>
          </p:cNvPr>
          <p:cNvSpPr>
            <a:spLocks noGrp="1"/>
          </p:cNvSpPr>
          <p:nvPr>
            <p:ph type="title"/>
          </p:nvPr>
        </p:nvSpPr>
        <p:spPr/>
        <p:txBody>
          <a:bodyPr/>
          <a:lstStyle/>
          <a:p>
            <a:r>
              <a:rPr lang="en-GB" dirty="0"/>
              <a:t>What does shingles look like?</a:t>
            </a:r>
          </a:p>
        </p:txBody>
      </p:sp>
      <p:sp>
        <p:nvSpPr>
          <p:cNvPr id="3" name="Text Placeholder 2">
            <a:extLst>
              <a:ext uri="{FF2B5EF4-FFF2-40B4-BE49-F238E27FC236}">
                <a16:creationId xmlns:a16="http://schemas.microsoft.com/office/drawing/2014/main" id="{9AF9EC7C-1FB3-4DB4-9509-898DF9C35FCE}"/>
              </a:ext>
            </a:extLst>
          </p:cNvPr>
          <p:cNvSpPr>
            <a:spLocks noGrp="1"/>
          </p:cNvSpPr>
          <p:nvPr>
            <p:ph type="body" idx="1"/>
          </p:nvPr>
        </p:nvSpPr>
        <p:spPr>
          <a:xfrm>
            <a:off x="448633" y="1162879"/>
            <a:ext cx="7602063" cy="1808922"/>
          </a:xfrm>
        </p:spPr>
        <p:txBody>
          <a:bodyPr/>
          <a:lstStyle/>
          <a:p>
            <a:r>
              <a:rPr lang="en-GB" dirty="0"/>
              <a:t>Shingles appears as red blotches, usually on your chest or stomach. These rashes develop into blisters filled with fluid and will only appear on one side of your body. If they appear on both sides of your body, it's not likely to be shingles causing the problem</a:t>
            </a:r>
          </a:p>
          <a:p>
            <a:endParaRPr lang="en-GB" dirty="0"/>
          </a:p>
        </p:txBody>
      </p:sp>
      <p:sp>
        <p:nvSpPr>
          <p:cNvPr id="4" name="Text Placeholder 3">
            <a:extLst>
              <a:ext uri="{FF2B5EF4-FFF2-40B4-BE49-F238E27FC236}">
                <a16:creationId xmlns:a16="http://schemas.microsoft.com/office/drawing/2014/main" id="{2E440239-BE19-4464-8B6B-FF183897EB83}"/>
              </a:ext>
            </a:extLst>
          </p:cNvPr>
          <p:cNvSpPr>
            <a:spLocks noGrp="1"/>
          </p:cNvSpPr>
          <p:nvPr>
            <p:ph type="body" sz="quarter" idx="10"/>
          </p:nvPr>
        </p:nvSpPr>
        <p:spPr/>
        <p:txBody>
          <a:bodyPr/>
          <a:lstStyle/>
          <a:p>
            <a:endParaRPr lang="en-GB"/>
          </a:p>
        </p:txBody>
      </p:sp>
      <p:pic>
        <p:nvPicPr>
          <p:cNvPr id="6" name="Picture 5" descr="A close-up of a person's skin&#10;&#10;Description automatically generated with medium confidence">
            <a:extLst>
              <a:ext uri="{FF2B5EF4-FFF2-40B4-BE49-F238E27FC236}">
                <a16:creationId xmlns:a16="http://schemas.microsoft.com/office/drawing/2014/main" id="{9A7C65DF-31F2-4BD7-AC9A-EE2BE7B364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0100" y="2654300"/>
            <a:ext cx="2286000" cy="1549400"/>
          </a:xfrm>
          <a:prstGeom prst="rect">
            <a:avLst/>
          </a:prstGeom>
        </p:spPr>
      </p:pic>
      <p:sp>
        <p:nvSpPr>
          <p:cNvPr id="7" name="TextBox 6">
            <a:extLst>
              <a:ext uri="{FF2B5EF4-FFF2-40B4-BE49-F238E27FC236}">
                <a16:creationId xmlns:a16="http://schemas.microsoft.com/office/drawing/2014/main" id="{C8243215-7039-424C-81AF-913F18E79086}"/>
              </a:ext>
            </a:extLst>
          </p:cNvPr>
          <p:cNvSpPr txBox="1"/>
          <p:nvPr/>
        </p:nvSpPr>
        <p:spPr>
          <a:xfrm>
            <a:off x="800100" y="4308475"/>
            <a:ext cx="2286000" cy="369332"/>
          </a:xfrm>
          <a:prstGeom prst="rect">
            <a:avLst/>
          </a:prstGeom>
          <a:noFill/>
        </p:spPr>
        <p:txBody>
          <a:bodyPr wrap="square" rtlCol="0">
            <a:spAutoFit/>
          </a:bodyPr>
          <a:lstStyle/>
          <a:p>
            <a:r>
              <a:rPr lang="en-GB" sz="900">
                <a:hlinkClick r:id="rId3" tooltip="https://en.wikipedia.org/wiki/Herpes_zoster"/>
              </a:rPr>
              <a:t>This Photo</a:t>
            </a:r>
            <a:r>
              <a:rPr lang="en-GB" sz="900"/>
              <a:t> by Unknown Author is licensed under </a:t>
            </a:r>
            <a:r>
              <a:rPr lang="en-GB" sz="900">
                <a:hlinkClick r:id="rId4" tooltip="https://creativecommons.org/licenses/by-sa/3.0/"/>
              </a:rPr>
              <a:t>CC BY-SA</a:t>
            </a:r>
            <a:endParaRPr lang="en-GB" sz="900"/>
          </a:p>
        </p:txBody>
      </p:sp>
      <p:pic>
        <p:nvPicPr>
          <p:cNvPr id="9" name="Picture 8" descr="A picture containing person, indoor, close&#10;&#10;Description automatically generated">
            <a:extLst>
              <a:ext uri="{FF2B5EF4-FFF2-40B4-BE49-F238E27FC236}">
                <a16:creationId xmlns:a16="http://schemas.microsoft.com/office/drawing/2014/main" id="{6AD79DFD-8E23-4B7E-9A2D-067588FCFED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886325" y="2606676"/>
            <a:ext cx="3000375" cy="1962150"/>
          </a:xfrm>
          <a:prstGeom prst="rect">
            <a:avLst/>
          </a:prstGeom>
        </p:spPr>
      </p:pic>
      <p:sp>
        <p:nvSpPr>
          <p:cNvPr id="10" name="TextBox 9">
            <a:extLst>
              <a:ext uri="{FF2B5EF4-FFF2-40B4-BE49-F238E27FC236}">
                <a16:creationId xmlns:a16="http://schemas.microsoft.com/office/drawing/2014/main" id="{CC8B0011-1F7A-41BC-919B-A3705272CF2E}"/>
              </a:ext>
            </a:extLst>
          </p:cNvPr>
          <p:cNvSpPr txBox="1"/>
          <p:nvPr/>
        </p:nvSpPr>
        <p:spPr>
          <a:xfrm>
            <a:off x="4886325" y="4677807"/>
            <a:ext cx="3000375" cy="369332"/>
          </a:xfrm>
          <a:prstGeom prst="rect">
            <a:avLst/>
          </a:prstGeom>
          <a:noFill/>
        </p:spPr>
        <p:txBody>
          <a:bodyPr wrap="square" rtlCol="0">
            <a:spAutoFit/>
          </a:bodyPr>
          <a:lstStyle/>
          <a:p>
            <a:r>
              <a:rPr lang="en-GB" sz="900">
                <a:hlinkClick r:id="rId6" tooltip="http://thisischris.com/archives/2008/05/they-dont-go-on-your-roof/"/>
              </a:rPr>
              <a:t>This Photo</a:t>
            </a:r>
            <a:r>
              <a:rPr lang="en-GB" sz="900"/>
              <a:t> by Unknown Author is licensed under </a:t>
            </a:r>
            <a:r>
              <a:rPr lang="en-GB" sz="900">
                <a:hlinkClick r:id="rId7" tooltip="https://creativecommons.org/licenses/by-nc-sa/3.0/"/>
              </a:rPr>
              <a:t>CC BY-SA-NC</a:t>
            </a:r>
            <a:endParaRPr lang="en-GB" sz="900"/>
          </a:p>
        </p:txBody>
      </p:sp>
      <p:pic>
        <p:nvPicPr>
          <p:cNvPr id="15" name="Picture 14" descr="A picture containing pizza&#10;&#10;Description automatically generated">
            <a:extLst>
              <a:ext uri="{FF2B5EF4-FFF2-40B4-BE49-F238E27FC236}">
                <a16:creationId xmlns:a16="http://schemas.microsoft.com/office/drawing/2014/main" id="{62947BDF-A4EC-42FD-ACB1-AC8FA7956B71}"/>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741129" y="4364798"/>
            <a:ext cx="1981200" cy="1981200"/>
          </a:xfrm>
          <a:prstGeom prst="rect">
            <a:avLst/>
          </a:prstGeom>
        </p:spPr>
      </p:pic>
      <p:sp>
        <p:nvSpPr>
          <p:cNvPr id="16" name="TextBox 15">
            <a:extLst>
              <a:ext uri="{FF2B5EF4-FFF2-40B4-BE49-F238E27FC236}">
                <a16:creationId xmlns:a16="http://schemas.microsoft.com/office/drawing/2014/main" id="{4D6272DA-5FB5-4D0A-BA5C-7E1D0A4B9949}"/>
              </a:ext>
            </a:extLst>
          </p:cNvPr>
          <p:cNvSpPr txBox="1"/>
          <p:nvPr/>
        </p:nvSpPr>
        <p:spPr>
          <a:xfrm>
            <a:off x="2619375" y="6345998"/>
            <a:ext cx="1981200" cy="369332"/>
          </a:xfrm>
          <a:prstGeom prst="rect">
            <a:avLst/>
          </a:prstGeom>
          <a:noFill/>
        </p:spPr>
        <p:txBody>
          <a:bodyPr wrap="square" rtlCol="0">
            <a:spAutoFit/>
          </a:bodyPr>
          <a:lstStyle/>
          <a:p>
            <a:r>
              <a:rPr lang="en-GB" sz="900">
                <a:hlinkClick r:id="rId9" tooltip="http://stackoverflow.com/questions/8721321/compare-and-match-images-with-different-images"/>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3869758484"/>
      </p:ext>
    </p:extLst>
  </p:cSld>
  <p:clrMapOvr>
    <a:masterClrMapping/>
  </p:clrMapOvr>
</p:sld>
</file>

<file path=ppt/theme/theme1.xml><?xml version="1.0" encoding="utf-8"?>
<a:theme xmlns:a="http://schemas.openxmlformats.org/drawingml/2006/main" name="Office Theme">
  <a:themeElements>
    <a:clrScheme name="South Tees 2021 1">
      <a:dk1>
        <a:srgbClr val="415563"/>
      </a:dk1>
      <a:lt1>
        <a:srgbClr val="FFFFFF"/>
      </a:lt1>
      <a:dk2>
        <a:srgbClr val="002C9E"/>
      </a:dk2>
      <a:lt2>
        <a:srgbClr val="E8EDEE"/>
      </a:lt2>
      <a:accent1>
        <a:srgbClr val="004DFF"/>
      </a:accent1>
      <a:accent2>
        <a:srgbClr val="30D3FF"/>
      </a:accent2>
      <a:accent3>
        <a:srgbClr val="00A399"/>
      </a:accent3>
      <a:accent4>
        <a:srgbClr val="78BE20"/>
      </a:accent4>
      <a:accent5>
        <a:srgbClr val="EA1AAB"/>
      </a:accent5>
      <a:accent6>
        <a:srgbClr val="FFC31C"/>
      </a:accent6>
      <a:hlink>
        <a:srgbClr val="0563C1"/>
      </a:hlink>
      <a:folHlink>
        <a:srgbClr val="95B1D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TotalTime>
  <Words>2766</Words>
  <Application>Microsoft Office PowerPoint</Application>
  <PresentationFormat>On-screen Show (4:3)</PresentationFormat>
  <Paragraphs>131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Gill Sans MT</vt:lpstr>
      <vt:lpstr>Office Theme</vt:lpstr>
      <vt:lpstr>Shingles  </vt:lpstr>
      <vt:lpstr>What is shingles? What are the symptoms of shingles? Is shingles contagious? What does shingles look like? How long does shingles last? How common is shingles? Causes of shingles How to treat shingles Are there any tests for shingles? Should I see a doctor for shingles? What if I have shingles and a poor immune system? What complications are there from shingles? Is there a shingles vaccination? </vt:lpstr>
      <vt:lpstr>What is shingles?</vt:lpstr>
      <vt:lpstr>What are the symptoms of shingles?</vt:lpstr>
      <vt:lpstr>Symptoms </vt:lpstr>
      <vt:lpstr>Is shingles contagious?</vt:lpstr>
      <vt:lpstr>Can I go to work with shingles?</vt:lpstr>
      <vt:lpstr>Can other people catch shingles?</vt:lpstr>
      <vt:lpstr>What does shingles look like?</vt:lpstr>
      <vt:lpstr>How long does Shingles last?</vt:lpstr>
      <vt:lpstr>How common is shingles?</vt:lpstr>
      <vt:lpstr>Cause of shingles</vt:lpstr>
      <vt:lpstr>How to treat shingles?</vt:lpstr>
      <vt:lpstr>General measures to alleviate singles symptoms </vt:lpstr>
      <vt:lpstr>Painkillers </vt:lpstr>
      <vt:lpstr>Antiviral medicines for shingles </vt:lpstr>
      <vt:lpstr>Steroid medication for shingles </vt:lpstr>
      <vt:lpstr>Should I see a doctor?</vt:lpstr>
      <vt:lpstr>What if I have shingles and a poor immune system? </vt:lpstr>
      <vt:lpstr>Complications </vt:lpstr>
      <vt:lpstr>Rare complications </vt:lpstr>
      <vt:lpstr>Is there a shingles vaccination?</vt:lpstr>
      <vt:lpstr>Infection Prevention and Control Measures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STOKES, Clair (SOUTH TEES HOSPITALS NHS FOUNDATION TRUST)</cp:lastModifiedBy>
  <cp:revision>67</cp:revision>
  <dcterms:created xsi:type="dcterms:W3CDTF">2021-04-23T12:44:38Z</dcterms:created>
  <dcterms:modified xsi:type="dcterms:W3CDTF">2022-06-27T09:15:36Z</dcterms:modified>
</cp:coreProperties>
</file>