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0" r:id="rId6"/>
    <p:sldId id="273" r:id="rId7"/>
    <p:sldId id="274" r:id="rId8"/>
    <p:sldId id="275" r:id="rId9"/>
    <p:sldId id="276" r:id="rId10"/>
    <p:sldId id="277" r:id="rId11"/>
    <p:sldId id="278" r:id="rId12"/>
    <p:sldId id="272"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37"/>
    <p:restoredTop sz="96327"/>
  </p:normalViewPr>
  <p:slideViewPr>
    <p:cSldViewPr snapToGrid="0" snapToObjects="1">
      <p:cViewPr varScale="1">
        <p:scale>
          <a:sx n="67" d="100"/>
          <a:sy n="67" d="100"/>
        </p:scale>
        <p:origin x="1440" y="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4BEBEC5-4F89-724B-8EFD-AE1BDA4B49CD}"/>
              </a:ext>
            </a:extLst>
          </p:cNvPr>
          <p:cNvSpPr/>
          <p:nvPr userDrawn="1"/>
        </p:nvSpPr>
        <p:spPr>
          <a:xfrm>
            <a:off x="1" y="1"/>
            <a:ext cx="5208929" cy="2727269"/>
          </a:xfrm>
          <a:custGeom>
            <a:avLst/>
            <a:gdLst>
              <a:gd name="connsiteX0" fmla="*/ 0 w 5208929"/>
              <a:gd name="connsiteY0" fmla="*/ 0 h 2727269"/>
              <a:gd name="connsiteX1" fmla="*/ 5208929 w 5208929"/>
              <a:gd name="connsiteY1" fmla="*/ 0 h 2727269"/>
              <a:gd name="connsiteX2" fmla="*/ 4938741 w 5208929"/>
              <a:gd name="connsiteY2" fmla="*/ 152103 h 2727269"/>
              <a:gd name="connsiteX3" fmla="*/ 2909650 w 5208929"/>
              <a:gd name="connsiteY3" fmla="*/ 2281298 h 2727269"/>
              <a:gd name="connsiteX4" fmla="*/ 2694814 w 5208929"/>
              <a:gd name="connsiteY4" fmla="*/ 2727269 h 2727269"/>
              <a:gd name="connsiteX5" fmla="*/ 2524074 w 5208929"/>
              <a:gd name="connsiteY5" fmla="*/ 2539407 h 2727269"/>
              <a:gd name="connsiteX6" fmla="*/ 92416 w 5208929"/>
              <a:gd name="connsiteY6" fmla="*/ 1306210 h 2727269"/>
              <a:gd name="connsiteX7" fmla="*/ 0 w 5208929"/>
              <a:gd name="connsiteY7" fmla="*/ 1294467 h 2727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08929" h="2727269">
                <a:moveTo>
                  <a:pt x="0" y="0"/>
                </a:moveTo>
                <a:lnTo>
                  <a:pt x="5208929" y="0"/>
                </a:lnTo>
                <a:lnTo>
                  <a:pt x="4938741" y="152103"/>
                </a:lnTo>
                <a:cubicBezTo>
                  <a:pt x="4088357" y="668809"/>
                  <a:pt x="3385862" y="1404672"/>
                  <a:pt x="2909650" y="2281298"/>
                </a:cubicBezTo>
                <a:lnTo>
                  <a:pt x="2694814" y="2727269"/>
                </a:lnTo>
                <a:lnTo>
                  <a:pt x="2524074" y="2539407"/>
                </a:lnTo>
                <a:cubicBezTo>
                  <a:pt x="1879653" y="1894986"/>
                  <a:pt x="1035489" y="1450309"/>
                  <a:pt x="92416" y="1306210"/>
                </a:cubicBezTo>
                <a:lnTo>
                  <a:pt x="0" y="129446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112868"/>
            <a:ext cx="5352393" cy="1460446"/>
          </a:xfrm>
          <a:prstGeom prst="rect">
            <a:avLst/>
          </a:prstGeom>
        </p:spPr>
        <p:txBody>
          <a:bodyPr lIns="0" anchor="b"/>
          <a:lstStyle>
            <a:lvl1pPr algn="l">
              <a:defRPr sz="3000">
                <a:solidFill>
                  <a:schemeClr val="accent1"/>
                </a:solidFill>
              </a:defRPr>
            </a:lvl1pPr>
          </a:lstStyle>
          <a:p>
            <a:r>
              <a:rPr lang="en-GB" dirty="0"/>
              <a:t>Presentation title goes in this space on one or two lines</a:t>
            </a:r>
            <a:endParaRPr lang="en-US" dirty="0"/>
          </a:p>
        </p:txBody>
      </p:sp>
      <p:sp>
        <p:nvSpPr>
          <p:cNvPr id="3" name="Subtitle 2"/>
          <p:cNvSpPr>
            <a:spLocks noGrp="1"/>
          </p:cNvSpPr>
          <p:nvPr>
            <p:ph type="subTitle" idx="1" hasCustomPrompt="1"/>
          </p:nvPr>
        </p:nvSpPr>
        <p:spPr>
          <a:xfrm>
            <a:off x="528146" y="385599"/>
            <a:ext cx="2940268" cy="1017532"/>
          </a:xfrm>
          <a:prstGeom prst="rect">
            <a:avLst/>
          </a:prstGeom>
        </p:spPr>
        <p:txBody>
          <a:bodyPr lIns="0"/>
          <a:lstStyle>
            <a:lvl1pPr marL="0" indent="0" algn="l">
              <a:lnSpc>
                <a:spcPct val="140000"/>
              </a:lnSpc>
              <a:spcBef>
                <a:spcPts val="0"/>
              </a:spcBef>
              <a:buNone/>
              <a:defRPr sz="1200" spc="3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INSERT DATE</a:t>
            </a:r>
            <a:br>
              <a:rPr lang="en-GB" dirty="0"/>
            </a:br>
            <a:r>
              <a:rPr lang="en-GB" dirty="0"/>
              <a:t>AUTHOR NAME</a:t>
            </a:r>
            <a:br>
              <a:rPr lang="en-GB" dirty="0"/>
            </a:br>
            <a:r>
              <a:rPr lang="en-GB" dirty="0"/>
              <a:t>DEPARTMENT</a:t>
            </a:r>
            <a:endParaRPr lang="en-US" dirty="0"/>
          </a:p>
        </p:txBody>
      </p:sp>
      <p:pic>
        <p:nvPicPr>
          <p:cNvPr id="14" name="Picture 13" descr="Shape&#10;&#10;Description automatically generated with medium confidence">
            <a:extLst>
              <a:ext uri="{FF2B5EF4-FFF2-40B4-BE49-F238E27FC236}">
                <a16:creationId xmlns:a16="http://schemas.microsoft.com/office/drawing/2014/main" id="{3E6CE68B-69E7-3546-B744-E121C97A6C3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8145" y="6023113"/>
            <a:ext cx="2907533" cy="449288"/>
          </a:xfrm>
          <a:prstGeom prst="rect">
            <a:avLst/>
          </a:prstGeom>
        </p:spPr>
      </p:pic>
      <p:pic>
        <p:nvPicPr>
          <p:cNvPr id="16" name="Picture 15" descr="Background pattern&#10;&#10;Description automatically generated">
            <a:extLst>
              <a:ext uri="{FF2B5EF4-FFF2-40B4-BE49-F238E27FC236}">
                <a16:creationId xmlns:a16="http://schemas.microsoft.com/office/drawing/2014/main" id="{58BFD843-1E20-0246-87C7-26CC1EBED97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570369" y="3200403"/>
            <a:ext cx="4573631" cy="3657597"/>
          </a:xfrm>
          <a:prstGeom prst="rect">
            <a:avLst/>
          </a:prstGeom>
        </p:spPr>
      </p:pic>
      <p:pic>
        <p:nvPicPr>
          <p:cNvPr id="18" name="Picture 17" descr="Graphical user interface&#10;&#10;Description automatically generated">
            <a:extLst>
              <a:ext uri="{FF2B5EF4-FFF2-40B4-BE49-F238E27FC236}">
                <a16:creationId xmlns:a16="http://schemas.microsoft.com/office/drawing/2014/main" id="{14484820-A1AA-C340-B9A6-283CF7D0D40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85352" y="385599"/>
            <a:ext cx="2213239" cy="899946"/>
          </a:xfrm>
          <a:prstGeom prst="rect">
            <a:avLst/>
          </a:prstGeom>
        </p:spPr>
      </p:pic>
    </p:spTree>
    <p:extLst>
      <p:ext uri="{BB962C8B-B14F-4D97-AF65-F5344CB8AC3E}">
        <p14:creationId xmlns:p14="http://schemas.microsoft.com/office/powerpoint/2010/main" val="134961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Freeform 16">
            <a:extLst>
              <a:ext uri="{FF2B5EF4-FFF2-40B4-BE49-F238E27FC236}">
                <a16:creationId xmlns:a16="http://schemas.microsoft.com/office/drawing/2014/main" id="{BBB5062E-EF79-B049-ACD0-775C57069315}"/>
              </a:ext>
            </a:extLst>
          </p:cNvPr>
          <p:cNvSpPr/>
          <p:nvPr userDrawn="1"/>
        </p:nvSpPr>
        <p:spPr>
          <a:xfrm>
            <a:off x="6846808" y="1143622"/>
            <a:ext cx="2297192" cy="3992820"/>
          </a:xfrm>
          <a:custGeom>
            <a:avLst/>
            <a:gdLst>
              <a:gd name="connsiteX0" fmla="*/ 1996410 w 2297192"/>
              <a:gd name="connsiteY0" fmla="*/ 0 h 3992820"/>
              <a:gd name="connsiteX1" fmla="*/ 2200531 w 2297192"/>
              <a:gd name="connsiteY1" fmla="*/ 10307 h 3992820"/>
              <a:gd name="connsiteX2" fmla="*/ 2297192 w 2297192"/>
              <a:gd name="connsiteY2" fmla="*/ 25060 h 3992820"/>
              <a:gd name="connsiteX3" fmla="*/ 2297192 w 2297192"/>
              <a:gd name="connsiteY3" fmla="*/ 3967761 h 3992820"/>
              <a:gd name="connsiteX4" fmla="*/ 2200531 w 2297192"/>
              <a:gd name="connsiteY4" fmla="*/ 3982513 h 3992820"/>
              <a:gd name="connsiteX5" fmla="*/ 1996410 w 2297192"/>
              <a:gd name="connsiteY5" fmla="*/ 3992820 h 3992820"/>
              <a:gd name="connsiteX6" fmla="*/ 0 w 2297192"/>
              <a:gd name="connsiteY6" fmla="*/ 1996410 h 3992820"/>
              <a:gd name="connsiteX7" fmla="*/ 1996410 w 2297192"/>
              <a:gd name="connsiteY7" fmla="*/ 0 h 399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97192" h="3992820">
                <a:moveTo>
                  <a:pt x="1996410" y="0"/>
                </a:moveTo>
                <a:cubicBezTo>
                  <a:pt x="2065322" y="0"/>
                  <a:pt x="2133418" y="3492"/>
                  <a:pt x="2200531" y="10307"/>
                </a:cubicBezTo>
                <a:lnTo>
                  <a:pt x="2297192" y="25060"/>
                </a:lnTo>
                <a:lnTo>
                  <a:pt x="2297192" y="3967761"/>
                </a:lnTo>
                <a:lnTo>
                  <a:pt x="2200531" y="3982513"/>
                </a:lnTo>
                <a:cubicBezTo>
                  <a:pt x="2133418" y="3989329"/>
                  <a:pt x="2065322" y="3992820"/>
                  <a:pt x="1996410" y="3992820"/>
                </a:cubicBezTo>
                <a:cubicBezTo>
                  <a:pt x="893823" y="3992820"/>
                  <a:pt x="0" y="3098997"/>
                  <a:pt x="0" y="1996410"/>
                </a:cubicBezTo>
                <a:cubicBezTo>
                  <a:pt x="0" y="893823"/>
                  <a:pt x="893823" y="0"/>
                  <a:pt x="199641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12624" y="4520368"/>
            <a:ext cx="2235139" cy="1863932"/>
          </a:xfrm>
          <a:prstGeom prst="rect">
            <a:avLst/>
          </a:prstGeom>
        </p:spPr>
      </p:pic>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523259" y="1550988"/>
            <a:ext cx="3671887" cy="3673475"/>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310598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363990" cy="3471803"/>
          </a:xfrm>
          <a:prstGeom prst="rect">
            <a:avLst/>
          </a:prstGeom>
        </p:spPr>
        <p:txBody>
          <a:bodyPr lIns="0" numCol="1" spcCol="108000" anchor="t">
            <a:noAutofit/>
          </a:bodyPr>
          <a:lstStyle>
            <a:lvl1pPr marL="0" indent="0">
              <a:lnSpc>
                <a:spcPct val="100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4" name="Picture 13" descr="Background pattern&#10;&#10;Description automatically generated">
            <a:extLst>
              <a:ext uri="{FF2B5EF4-FFF2-40B4-BE49-F238E27FC236}">
                <a16:creationId xmlns:a16="http://schemas.microsoft.com/office/drawing/2014/main" id="{C405666D-13D2-9A43-ACAA-BA270DBDF24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1290" y="1916332"/>
            <a:ext cx="1813920" cy="1512668"/>
          </a:xfrm>
          <a:prstGeom prst="rect">
            <a:avLst/>
          </a:prstGeom>
        </p:spPr>
      </p:pic>
      <p:sp>
        <p:nvSpPr>
          <p:cNvPr id="16" name="Freeform 15">
            <a:extLst>
              <a:ext uri="{FF2B5EF4-FFF2-40B4-BE49-F238E27FC236}">
                <a16:creationId xmlns:a16="http://schemas.microsoft.com/office/drawing/2014/main" id="{37D6666C-06F2-E649-B71E-1BAF1AA5E334}"/>
              </a:ext>
            </a:extLst>
          </p:cNvPr>
          <p:cNvSpPr/>
          <p:nvPr userDrawn="1"/>
        </p:nvSpPr>
        <p:spPr>
          <a:xfrm>
            <a:off x="6744769" y="1798322"/>
            <a:ext cx="2399231" cy="3363992"/>
          </a:xfrm>
          <a:custGeom>
            <a:avLst/>
            <a:gdLst>
              <a:gd name="connsiteX0" fmla="*/ 1681996 w 2399231"/>
              <a:gd name="connsiteY0" fmla="*/ 0 h 3363992"/>
              <a:gd name="connsiteX1" fmla="*/ 2336705 w 2399231"/>
              <a:gd name="connsiteY1" fmla="*/ 132180 h 3363992"/>
              <a:gd name="connsiteX2" fmla="*/ 2399231 w 2399231"/>
              <a:gd name="connsiteY2" fmla="*/ 162300 h 3363992"/>
              <a:gd name="connsiteX3" fmla="*/ 2399231 w 2399231"/>
              <a:gd name="connsiteY3" fmla="*/ 3201692 h 3363992"/>
              <a:gd name="connsiteX4" fmla="*/ 2336705 w 2399231"/>
              <a:gd name="connsiteY4" fmla="*/ 3231813 h 3363992"/>
              <a:gd name="connsiteX5" fmla="*/ 1681996 w 2399231"/>
              <a:gd name="connsiteY5" fmla="*/ 3363992 h 3363992"/>
              <a:gd name="connsiteX6" fmla="*/ 0 w 2399231"/>
              <a:gd name="connsiteY6" fmla="*/ 1681996 h 3363992"/>
              <a:gd name="connsiteX7" fmla="*/ 1681996 w 2399231"/>
              <a:gd name="connsiteY7" fmla="*/ 0 h 3363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9231" h="3363992">
                <a:moveTo>
                  <a:pt x="1681996" y="0"/>
                </a:moveTo>
                <a:cubicBezTo>
                  <a:pt x="1914231" y="0"/>
                  <a:pt x="2135474" y="47066"/>
                  <a:pt x="2336705" y="132180"/>
                </a:cubicBezTo>
                <a:lnTo>
                  <a:pt x="2399231" y="162300"/>
                </a:lnTo>
                <a:lnTo>
                  <a:pt x="2399231" y="3201692"/>
                </a:lnTo>
                <a:lnTo>
                  <a:pt x="2336705" y="3231813"/>
                </a:lnTo>
                <a:cubicBezTo>
                  <a:pt x="2135474" y="3316926"/>
                  <a:pt x="1914231" y="3363992"/>
                  <a:pt x="1681996" y="3363992"/>
                </a:cubicBezTo>
                <a:cubicBezTo>
                  <a:pt x="753055" y="3363992"/>
                  <a:pt x="0" y="2610937"/>
                  <a:pt x="0" y="1681996"/>
                </a:cubicBezTo>
                <a:cubicBezTo>
                  <a:pt x="0" y="753055"/>
                  <a:pt x="753055" y="0"/>
                  <a:pt x="168199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Picture Placeholder 14">
            <a:extLst>
              <a:ext uri="{FF2B5EF4-FFF2-40B4-BE49-F238E27FC236}">
                <a16:creationId xmlns:a16="http://schemas.microsoft.com/office/drawing/2014/main" id="{8A277424-41AD-CF4B-BD6D-A1F4405AA12B}"/>
              </a:ext>
            </a:extLst>
          </p:cNvPr>
          <p:cNvSpPr>
            <a:spLocks noGrp="1"/>
          </p:cNvSpPr>
          <p:nvPr>
            <p:ph type="pic" sz="quarter" idx="12"/>
          </p:nvPr>
        </p:nvSpPr>
        <p:spPr>
          <a:xfrm>
            <a:off x="4682266" y="3316637"/>
            <a:ext cx="3158518" cy="3159884"/>
          </a:xfrm>
          <a:prstGeom prst="ellipse">
            <a:avLst/>
          </a:prstGeom>
          <a:solidFill>
            <a:schemeClr val="bg2"/>
          </a:solidFill>
        </p:spPr>
        <p:txBody>
          <a:bodyPr/>
          <a:lstStyle/>
          <a:p>
            <a:endParaRPr lang="en-US"/>
          </a:p>
        </p:txBody>
      </p:sp>
      <p:sp>
        <p:nvSpPr>
          <p:cNvPr id="13" name="Picture Placeholder 14">
            <a:extLst>
              <a:ext uri="{FF2B5EF4-FFF2-40B4-BE49-F238E27FC236}">
                <a16:creationId xmlns:a16="http://schemas.microsoft.com/office/drawing/2014/main" id="{7C3901A8-0BCA-6B4C-8CC1-3EDD0D49180F}"/>
              </a:ext>
            </a:extLst>
          </p:cNvPr>
          <p:cNvSpPr>
            <a:spLocks noGrp="1"/>
          </p:cNvSpPr>
          <p:nvPr>
            <p:ph type="pic" sz="quarter" idx="13"/>
          </p:nvPr>
        </p:nvSpPr>
        <p:spPr>
          <a:xfrm>
            <a:off x="6366103" y="906159"/>
            <a:ext cx="2345887" cy="2346901"/>
          </a:xfrm>
          <a:prstGeom prst="ellipse">
            <a:avLst/>
          </a:prstGeom>
          <a:solidFill>
            <a:schemeClr val="bg2"/>
          </a:solidFill>
        </p:spPr>
        <p:txBody>
          <a:bodyPr/>
          <a:lstStyle/>
          <a:p>
            <a:endParaRPr lang="en-US"/>
          </a:p>
        </p:txBody>
      </p:sp>
    </p:spTree>
    <p:extLst>
      <p:ext uri="{BB962C8B-B14F-4D97-AF65-F5344CB8AC3E}">
        <p14:creationId xmlns:p14="http://schemas.microsoft.com/office/powerpoint/2010/main" val="662403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475"/>
            <a:ext cx="2511542" cy="347180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3239146" y="2149475"/>
            <a:ext cx="4811550" cy="3471803"/>
          </a:xfrm>
          <a:prstGeom prst="rect">
            <a:avLst/>
          </a:prstGeom>
        </p:spPr>
        <p:txBody>
          <a:bodyPr/>
          <a:lstStyle/>
          <a:p>
            <a:endParaRPr lang="en-US"/>
          </a:p>
        </p:txBody>
      </p:sp>
    </p:spTree>
    <p:extLst>
      <p:ext uri="{BB962C8B-B14F-4D97-AF65-F5344CB8AC3E}">
        <p14:creationId xmlns:p14="http://schemas.microsoft.com/office/powerpoint/2010/main" val="37749885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5" name="Chart Placeholder 4">
            <a:extLst>
              <a:ext uri="{FF2B5EF4-FFF2-40B4-BE49-F238E27FC236}">
                <a16:creationId xmlns:a16="http://schemas.microsoft.com/office/drawing/2014/main" id="{7FCE8939-1DCF-3E4F-90DD-FB4648D565C7}"/>
              </a:ext>
            </a:extLst>
          </p:cNvPr>
          <p:cNvSpPr>
            <a:spLocks noGrp="1"/>
          </p:cNvSpPr>
          <p:nvPr>
            <p:ph type="chart" sz="quarter" idx="12"/>
          </p:nvPr>
        </p:nvSpPr>
        <p:spPr>
          <a:xfrm>
            <a:off x="448633" y="2149586"/>
            <a:ext cx="3735909" cy="2558829"/>
          </a:xfrm>
          <a:prstGeom prst="rect">
            <a:avLst/>
          </a:prstGeom>
        </p:spPr>
        <p:txBody>
          <a:bodyPr/>
          <a:lstStyle/>
          <a:p>
            <a:endParaRPr lang="en-US" dirty="0"/>
          </a:p>
        </p:txBody>
      </p:sp>
      <p:sp>
        <p:nvSpPr>
          <p:cNvPr id="15" name="Text Placeholder 2">
            <a:extLst>
              <a:ext uri="{FF2B5EF4-FFF2-40B4-BE49-F238E27FC236}">
                <a16:creationId xmlns:a16="http://schemas.microsoft.com/office/drawing/2014/main" id="{971C5AEA-E1C7-9B41-B5BB-37C105E26E45}"/>
              </a:ext>
            </a:extLst>
          </p:cNvPr>
          <p:cNvSpPr>
            <a:spLocks noGrp="1"/>
          </p:cNvSpPr>
          <p:nvPr>
            <p:ph type="body" idx="13" hasCustomPrompt="1"/>
          </p:nvPr>
        </p:nvSpPr>
        <p:spPr>
          <a:xfrm>
            <a:off x="4475580" y="4882489"/>
            <a:ext cx="3735909" cy="982831"/>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a short paragraph with commentary as required to describe the chart.</a:t>
            </a:r>
          </a:p>
        </p:txBody>
      </p:sp>
      <p:sp>
        <p:nvSpPr>
          <p:cNvPr id="16" name="Text Placeholder 5">
            <a:extLst>
              <a:ext uri="{FF2B5EF4-FFF2-40B4-BE49-F238E27FC236}">
                <a16:creationId xmlns:a16="http://schemas.microsoft.com/office/drawing/2014/main" id="{D798D21E-6CA7-4648-B981-DA1E0E1C0CD3}"/>
              </a:ext>
            </a:extLst>
          </p:cNvPr>
          <p:cNvSpPr>
            <a:spLocks noGrp="1"/>
          </p:cNvSpPr>
          <p:nvPr>
            <p:ph type="body" sz="quarter" idx="14" hasCustomPrompt="1"/>
          </p:nvPr>
        </p:nvSpPr>
        <p:spPr>
          <a:xfrm>
            <a:off x="4476210" y="1551142"/>
            <a:ext cx="2510913" cy="598444"/>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17" name="Chart Placeholder 4">
            <a:extLst>
              <a:ext uri="{FF2B5EF4-FFF2-40B4-BE49-F238E27FC236}">
                <a16:creationId xmlns:a16="http://schemas.microsoft.com/office/drawing/2014/main" id="{4373B8CF-4D6A-2E41-B531-6D0EDC141814}"/>
              </a:ext>
            </a:extLst>
          </p:cNvPr>
          <p:cNvSpPr>
            <a:spLocks noGrp="1"/>
          </p:cNvSpPr>
          <p:nvPr>
            <p:ph type="chart" sz="quarter" idx="15"/>
          </p:nvPr>
        </p:nvSpPr>
        <p:spPr>
          <a:xfrm>
            <a:off x="4475580" y="2149586"/>
            <a:ext cx="3735909" cy="2558829"/>
          </a:xfrm>
          <a:prstGeom prst="rect">
            <a:avLst/>
          </a:prstGeom>
        </p:spPr>
        <p:txBody>
          <a:bodyPr/>
          <a:lstStyle/>
          <a:p>
            <a:endParaRPr lang="en-US" dirty="0"/>
          </a:p>
        </p:txBody>
      </p:sp>
    </p:spTree>
    <p:extLst>
      <p:ext uri="{BB962C8B-B14F-4D97-AF65-F5344CB8AC3E}">
        <p14:creationId xmlns:p14="http://schemas.microsoft.com/office/powerpoint/2010/main" val="1833826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7601433" cy="3844925"/>
          </a:xfrm>
          <a:prstGeom prst="rect">
            <a:avLst/>
          </a:prstGeom>
        </p:spPr>
        <p:txBody>
          <a:bodyPr/>
          <a:lstStyle/>
          <a:p>
            <a:endParaRPr lang="en-US"/>
          </a:p>
        </p:txBody>
      </p:sp>
    </p:spTree>
    <p:extLst>
      <p:ext uri="{BB962C8B-B14F-4D97-AF65-F5344CB8AC3E}">
        <p14:creationId xmlns:p14="http://schemas.microsoft.com/office/powerpoint/2010/main" val="4248449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3" y="1551142"/>
            <a:ext cx="7601433" cy="339211"/>
          </a:xfrm>
          <a:prstGeom prst="rect">
            <a:avLst/>
          </a:prstGeom>
        </p:spPr>
        <p:txBody>
          <a:bodyPr lIns="0"/>
          <a:lstStyle>
            <a:lvl1pPr marL="0" indent="0">
              <a:buNone/>
              <a:defRPr sz="1800"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
        <p:nvSpPr>
          <p:cNvPr id="9" name="Table Placeholder 8">
            <a:extLst>
              <a:ext uri="{FF2B5EF4-FFF2-40B4-BE49-F238E27FC236}">
                <a16:creationId xmlns:a16="http://schemas.microsoft.com/office/drawing/2014/main" id="{B0BE568C-15BB-304C-AD6A-BB6A1ECF18ED}"/>
              </a:ext>
            </a:extLst>
          </p:cNvPr>
          <p:cNvSpPr>
            <a:spLocks noGrp="1"/>
          </p:cNvSpPr>
          <p:nvPr>
            <p:ph type="tbl" sz="quarter" idx="12"/>
          </p:nvPr>
        </p:nvSpPr>
        <p:spPr>
          <a:xfrm>
            <a:off x="449262" y="2060575"/>
            <a:ext cx="5068135" cy="3661193"/>
          </a:xfrm>
          <a:prstGeom prst="rect">
            <a:avLst/>
          </a:prstGeom>
        </p:spPr>
        <p:txBody>
          <a:bodyPr/>
          <a:lstStyle/>
          <a:p>
            <a:endParaRPr lang="en-US"/>
          </a:p>
        </p:txBody>
      </p:sp>
      <p:sp>
        <p:nvSpPr>
          <p:cNvPr id="11" name="Text Placeholder 2">
            <a:extLst>
              <a:ext uri="{FF2B5EF4-FFF2-40B4-BE49-F238E27FC236}">
                <a16:creationId xmlns:a16="http://schemas.microsoft.com/office/drawing/2014/main" id="{7D33C35D-F5D3-E647-9108-05B2C82DED7F}"/>
              </a:ext>
            </a:extLst>
          </p:cNvPr>
          <p:cNvSpPr>
            <a:spLocks noGrp="1"/>
          </p:cNvSpPr>
          <p:nvPr>
            <p:ph type="body" idx="1" hasCustomPrompt="1"/>
          </p:nvPr>
        </p:nvSpPr>
        <p:spPr>
          <a:xfrm>
            <a:off x="5734373" y="2060575"/>
            <a:ext cx="2316322" cy="3661193"/>
          </a:xfrm>
          <a:prstGeom prst="rect">
            <a:avLst/>
          </a:prstGeom>
        </p:spPr>
        <p:txBody>
          <a:bodyPr lIns="0" numCol="1" spcCol="108000" anchor="t">
            <a:noAutofit/>
          </a:bodyPr>
          <a:lstStyle>
            <a:lvl1pPr marL="0" indent="0">
              <a:lnSpc>
                <a:spcPct val="95000"/>
              </a:lnSpc>
              <a:buClr>
                <a:schemeClr val="accent1"/>
              </a:buClr>
              <a:buFont typeface="Arial" panose="020B0604020202020204" pitchFamily="34" charset="0"/>
              <a:buNone/>
              <a:defRPr sz="16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 this for a large amount of bullet points on the slide which generally look better when placed over two columns. The text will automatically turn in to the next column when you reach the bottom of this text box.</a:t>
            </a:r>
          </a:p>
        </p:txBody>
      </p:sp>
    </p:spTree>
    <p:extLst>
      <p:ext uri="{BB962C8B-B14F-4D97-AF65-F5344CB8AC3E}">
        <p14:creationId xmlns:p14="http://schemas.microsoft.com/office/powerpoint/2010/main" val="550812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C682DF1D-732C-7045-BC35-11BFF36AFDB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6858001"/>
          </a:xfrm>
          <a:prstGeom prst="rect">
            <a:avLst/>
          </a:prstGeom>
        </p:spPr>
      </p:pic>
      <p:sp>
        <p:nvSpPr>
          <p:cNvPr id="11" name="Freeform 10">
            <a:extLst>
              <a:ext uri="{FF2B5EF4-FFF2-40B4-BE49-F238E27FC236}">
                <a16:creationId xmlns:a16="http://schemas.microsoft.com/office/drawing/2014/main" id="{D92AA07F-506D-924F-8B2C-E2AE2A96A594}"/>
              </a:ext>
            </a:extLst>
          </p:cNvPr>
          <p:cNvSpPr/>
          <p:nvPr userDrawn="1"/>
        </p:nvSpPr>
        <p:spPr>
          <a:xfrm>
            <a:off x="0" y="2042313"/>
            <a:ext cx="5858359" cy="4843580"/>
          </a:xfrm>
          <a:custGeom>
            <a:avLst/>
            <a:gdLst>
              <a:gd name="connsiteX0" fmla="*/ 2464232 w 6307812"/>
              <a:gd name="connsiteY0" fmla="*/ 0 h 5215179"/>
              <a:gd name="connsiteX1" fmla="*/ 6307812 w 6307812"/>
              <a:gd name="connsiteY1" fmla="*/ 3843580 h 5215179"/>
              <a:gd name="connsiteX2" fmla="*/ 6135012 w 6307812"/>
              <a:gd name="connsiteY2" fmla="*/ 4986544 h 5215179"/>
              <a:gd name="connsiteX3" fmla="*/ 6051331 w 6307812"/>
              <a:gd name="connsiteY3" fmla="*/ 5215179 h 5215179"/>
              <a:gd name="connsiteX4" fmla="*/ 0 w 6307812"/>
              <a:gd name="connsiteY4" fmla="*/ 5215179 h 5215179"/>
              <a:gd name="connsiteX5" fmla="*/ 0 w 6307812"/>
              <a:gd name="connsiteY5" fmla="*/ 895281 h 5215179"/>
              <a:gd name="connsiteX6" fmla="*/ 19358 w 6307812"/>
              <a:gd name="connsiteY6" fmla="*/ 877687 h 5215179"/>
              <a:gd name="connsiteX7" fmla="*/ 2464232 w 6307812"/>
              <a:gd name="connsiteY7" fmla="*/ 0 h 52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07812" h="5215179">
                <a:moveTo>
                  <a:pt x="2464232" y="0"/>
                </a:moveTo>
                <a:cubicBezTo>
                  <a:pt x="4586983" y="0"/>
                  <a:pt x="6307812" y="1720829"/>
                  <a:pt x="6307812" y="3843580"/>
                </a:cubicBezTo>
                <a:cubicBezTo>
                  <a:pt x="6307812" y="4241596"/>
                  <a:pt x="6247314" y="4625482"/>
                  <a:pt x="6135012" y="4986544"/>
                </a:cubicBezTo>
                <a:lnTo>
                  <a:pt x="6051331" y="5215179"/>
                </a:lnTo>
                <a:lnTo>
                  <a:pt x="0" y="5215179"/>
                </a:lnTo>
                <a:lnTo>
                  <a:pt x="0" y="895281"/>
                </a:lnTo>
                <a:lnTo>
                  <a:pt x="19358" y="877687"/>
                </a:lnTo>
                <a:cubicBezTo>
                  <a:pt x="683756" y="329378"/>
                  <a:pt x="1535529" y="0"/>
                  <a:pt x="246423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18638A3B-C572-9F41-B056-B963E145356C}"/>
              </a:ext>
            </a:extLst>
          </p:cNvPr>
          <p:cNvSpPr txBox="1"/>
          <p:nvPr userDrawn="1"/>
        </p:nvSpPr>
        <p:spPr>
          <a:xfrm>
            <a:off x="697423" y="4492161"/>
            <a:ext cx="4742482" cy="553998"/>
          </a:xfrm>
          <a:prstGeom prst="rect">
            <a:avLst/>
          </a:prstGeom>
          <a:noFill/>
        </p:spPr>
        <p:txBody>
          <a:bodyPr wrap="square" rtlCol="0">
            <a:spAutoFit/>
          </a:bodyPr>
          <a:lstStyle/>
          <a:p>
            <a:r>
              <a:rPr lang="en-US" sz="3000" b="0" spc="600" dirty="0">
                <a:solidFill>
                  <a:schemeClr val="bg1"/>
                </a:solidFill>
              </a:rPr>
              <a:t>THANK YOU</a:t>
            </a:r>
          </a:p>
        </p:txBody>
      </p:sp>
    </p:spTree>
    <p:extLst>
      <p:ext uri="{BB962C8B-B14F-4D97-AF65-F5344CB8AC3E}">
        <p14:creationId xmlns:p14="http://schemas.microsoft.com/office/powerpoint/2010/main" val="2239797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8028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92C96C22-FAB6-FE42-89D9-716CD8552F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4408" y="3141590"/>
            <a:ext cx="2870019" cy="2393373"/>
          </a:xfrm>
          <a:prstGeom prst="rect">
            <a:avLst/>
          </a:prstGeom>
        </p:spPr>
      </p:pic>
      <p:pic>
        <p:nvPicPr>
          <p:cNvPr id="8" name="Picture 7">
            <a:extLst>
              <a:ext uri="{FF2B5EF4-FFF2-40B4-BE49-F238E27FC236}">
                <a16:creationId xmlns:a16="http://schemas.microsoft.com/office/drawing/2014/main" id="{AA2DBAC2-A610-C246-A2C0-B93761E9222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sp>
        <p:nvSpPr>
          <p:cNvPr id="15" name="Freeform 14">
            <a:extLst>
              <a:ext uri="{FF2B5EF4-FFF2-40B4-BE49-F238E27FC236}">
                <a16:creationId xmlns:a16="http://schemas.microsoft.com/office/drawing/2014/main" id="{279CFA4D-E432-D349-98FE-F32A99759207}"/>
              </a:ext>
            </a:extLst>
          </p:cNvPr>
          <p:cNvSpPr/>
          <p:nvPr userDrawn="1"/>
        </p:nvSpPr>
        <p:spPr>
          <a:xfrm>
            <a:off x="1748602" y="0"/>
            <a:ext cx="7395398" cy="5877430"/>
          </a:xfrm>
          <a:custGeom>
            <a:avLst/>
            <a:gdLst>
              <a:gd name="connsiteX0" fmla="*/ 346980 w 7395398"/>
              <a:gd name="connsiteY0" fmla="*/ 0 h 5877430"/>
              <a:gd name="connsiteX1" fmla="*/ 7395398 w 7395398"/>
              <a:gd name="connsiteY1" fmla="*/ 0 h 5877430"/>
              <a:gd name="connsiteX2" fmla="*/ 7395398 w 7395398"/>
              <a:gd name="connsiteY2" fmla="*/ 4405853 h 5877430"/>
              <a:gd name="connsiteX3" fmla="*/ 7177107 w 7395398"/>
              <a:gd name="connsiteY3" fmla="*/ 4646033 h 5877430"/>
              <a:gd name="connsiteX4" fmla="*/ 4204252 w 7395398"/>
              <a:gd name="connsiteY4" fmla="*/ 5877430 h 5877430"/>
              <a:gd name="connsiteX5" fmla="*/ 0 w 7395398"/>
              <a:gd name="connsiteY5" fmla="*/ 1673178 h 5877430"/>
              <a:gd name="connsiteX6" fmla="*/ 330391 w 7395398"/>
              <a:gd name="connsiteY6" fmla="*/ 36694 h 587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95398" h="5877430">
                <a:moveTo>
                  <a:pt x="346980" y="0"/>
                </a:moveTo>
                <a:lnTo>
                  <a:pt x="7395398" y="0"/>
                </a:lnTo>
                <a:lnTo>
                  <a:pt x="7395398" y="4405853"/>
                </a:lnTo>
                <a:lnTo>
                  <a:pt x="7177107" y="4646033"/>
                </a:lnTo>
                <a:cubicBezTo>
                  <a:pt x="6416287" y="5406853"/>
                  <a:pt x="5365224" y="5877430"/>
                  <a:pt x="4204252" y="5877430"/>
                </a:cubicBezTo>
                <a:cubicBezTo>
                  <a:pt x="1882308" y="5877430"/>
                  <a:pt x="0" y="3995122"/>
                  <a:pt x="0" y="1673178"/>
                </a:cubicBezTo>
                <a:cubicBezTo>
                  <a:pt x="0" y="1092692"/>
                  <a:pt x="117644" y="539683"/>
                  <a:pt x="330391" y="3669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hasCustomPrompt="1"/>
          </p:nvPr>
        </p:nvSpPr>
        <p:spPr>
          <a:xfrm>
            <a:off x="2873106" y="555419"/>
            <a:ext cx="5554884" cy="3896378"/>
          </a:xfrm>
          <a:prstGeom prst="rect">
            <a:avLst/>
          </a:prstGeom>
        </p:spPr>
        <p:txBody>
          <a:bodyPr anchor="ctr"/>
          <a:lstStyle>
            <a:lvl1pPr algn="ctr">
              <a:lnSpc>
                <a:spcPct val="100000"/>
              </a:lnSpc>
              <a:defRPr sz="2700">
                <a:solidFill>
                  <a:schemeClr val="bg1"/>
                </a:solidFill>
              </a:defRPr>
            </a:lvl1pPr>
          </a:lstStyle>
          <a:p>
            <a:r>
              <a:rPr lang="en-GB" dirty="0"/>
              <a:t>Insert a main point here, this slide is for highlights or an important message you would like to draw attention to.  This is the maximum amount of copy we would recommended.</a:t>
            </a:r>
            <a:endParaRPr lang="en-US" dirty="0"/>
          </a:p>
        </p:txBody>
      </p:sp>
      <p:pic>
        <p:nvPicPr>
          <p:cNvPr id="19" name="Picture 18" descr="Shape&#10;&#10;Description automatically generated with medium confidence">
            <a:extLst>
              <a:ext uri="{FF2B5EF4-FFF2-40B4-BE49-F238E27FC236}">
                <a16:creationId xmlns:a16="http://schemas.microsoft.com/office/drawing/2014/main" id="{A7766B20-176E-824A-9ECC-6A2FC48DACF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Tree>
    <p:extLst>
      <p:ext uri="{BB962C8B-B14F-4D97-AF65-F5344CB8AC3E}">
        <p14:creationId xmlns:p14="http://schemas.microsoft.com/office/powerpoint/2010/main" val="76802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95000"/>
              </a:lnSpc>
              <a:buClr>
                <a:schemeClr val="accent1"/>
              </a:buClr>
              <a:buFont typeface="Arial" panose="020B0604020202020204" pitchFamily="34" charset="0"/>
              <a:buChar char="•"/>
              <a:defRPr sz="32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352147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4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10625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448633" y="1162878"/>
            <a:ext cx="7602063" cy="4681332"/>
          </a:xfrm>
          <a:prstGeom prst="rect">
            <a:avLst/>
          </a:prstGeom>
        </p:spPr>
        <p:txBody>
          <a:bodyPr lIns="0" anchor="ctr">
            <a:noAutofit/>
          </a:bodyPr>
          <a:lstStyle>
            <a:lvl1pPr marL="288000" indent="-288000">
              <a:lnSpc>
                <a:spcPct val="100000"/>
              </a:lnSpc>
              <a:spcBef>
                <a:spcPts val="600"/>
              </a:spcBef>
              <a:buClr>
                <a:schemeClr val="accent1"/>
              </a:buClr>
              <a:buFont typeface="Arial" panose="020B0604020202020204" pitchFamily="34" charset="0"/>
              <a:buChar char="•"/>
              <a:defRPr sz="20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Tree>
    <p:extLst>
      <p:ext uri="{BB962C8B-B14F-4D97-AF65-F5344CB8AC3E}">
        <p14:creationId xmlns:p14="http://schemas.microsoft.com/office/powerpoint/2010/main" val="240657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D00D94EB-79D3-2443-9CC2-A46FFA251B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8369084" cy="6276814"/>
          </a:xfrm>
          <a:prstGeom prst="rect">
            <a:avLst/>
          </a:prstGeom>
        </p:spPr>
      </p:pic>
      <p:sp>
        <p:nvSpPr>
          <p:cNvPr id="9" name="Freeform 8">
            <a:extLst>
              <a:ext uri="{FF2B5EF4-FFF2-40B4-BE49-F238E27FC236}">
                <a16:creationId xmlns:a16="http://schemas.microsoft.com/office/drawing/2014/main" id="{8F49EB31-0535-E648-B9D8-93F9850223EF}"/>
              </a:ext>
            </a:extLst>
          </p:cNvPr>
          <p:cNvSpPr/>
          <p:nvPr userDrawn="1"/>
        </p:nvSpPr>
        <p:spPr>
          <a:xfrm>
            <a:off x="0" y="0"/>
            <a:ext cx="9144000" cy="6858000"/>
          </a:xfrm>
          <a:custGeom>
            <a:avLst/>
            <a:gdLst>
              <a:gd name="connsiteX0" fmla="*/ 1 w 9144000"/>
              <a:gd name="connsiteY0" fmla="*/ 1 h 6857999"/>
              <a:gd name="connsiteX1" fmla="*/ 1 w 9144000"/>
              <a:gd name="connsiteY1" fmla="*/ 1294468 h 6857999"/>
              <a:gd name="connsiteX2" fmla="*/ 92417 w 9144000"/>
              <a:gd name="connsiteY2" fmla="*/ 1306211 h 6857999"/>
              <a:gd name="connsiteX3" fmla="*/ 2524075 w 9144000"/>
              <a:gd name="connsiteY3" fmla="*/ 2539408 h 6857999"/>
              <a:gd name="connsiteX4" fmla="*/ 2694815 w 9144000"/>
              <a:gd name="connsiteY4" fmla="*/ 2727270 h 6857999"/>
              <a:gd name="connsiteX5" fmla="*/ 2909651 w 9144000"/>
              <a:gd name="connsiteY5" fmla="*/ 2281299 h 6857999"/>
              <a:gd name="connsiteX6" fmla="*/ 4938742 w 9144000"/>
              <a:gd name="connsiteY6" fmla="*/ 152104 h 6857999"/>
              <a:gd name="connsiteX7" fmla="*/ 5208930 w 9144000"/>
              <a:gd name="connsiteY7" fmla="*/ 1 h 6857999"/>
              <a:gd name="connsiteX8" fmla="*/ 0 w 9144000"/>
              <a:gd name="connsiteY8" fmla="*/ 0 h 6857999"/>
              <a:gd name="connsiteX9" fmla="*/ 9144000 w 9144000"/>
              <a:gd name="connsiteY9" fmla="*/ 0 h 6857999"/>
              <a:gd name="connsiteX10" fmla="*/ 9144000 w 9144000"/>
              <a:gd name="connsiteY10" fmla="*/ 6857999 h 6857999"/>
              <a:gd name="connsiteX11" fmla="*/ 0 w 9144000"/>
              <a:gd name="connsiteY11"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6857999">
                <a:moveTo>
                  <a:pt x="1" y="1"/>
                </a:moveTo>
                <a:lnTo>
                  <a:pt x="1" y="1294468"/>
                </a:lnTo>
                <a:lnTo>
                  <a:pt x="92417" y="1306211"/>
                </a:lnTo>
                <a:cubicBezTo>
                  <a:pt x="1035490" y="1450310"/>
                  <a:pt x="1879654" y="1894987"/>
                  <a:pt x="2524075" y="2539408"/>
                </a:cubicBezTo>
                <a:lnTo>
                  <a:pt x="2694815" y="2727270"/>
                </a:lnTo>
                <a:lnTo>
                  <a:pt x="2909651" y="2281299"/>
                </a:lnTo>
                <a:cubicBezTo>
                  <a:pt x="3385863" y="1404673"/>
                  <a:pt x="4088358" y="668810"/>
                  <a:pt x="4938742" y="152104"/>
                </a:cubicBezTo>
                <a:lnTo>
                  <a:pt x="5208930" y="1"/>
                </a:lnTo>
                <a:close/>
                <a:moveTo>
                  <a:pt x="0" y="0"/>
                </a:moveTo>
                <a:lnTo>
                  <a:pt x="9144000" y="0"/>
                </a:lnTo>
                <a:lnTo>
                  <a:pt x="9144000" y="6857999"/>
                </a:lnTo>
                <a:lnTo>
                  <a:pt x="0" y="685799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hasCustomPrompt="1"/>
          </p:nvPr>
        </p:nvSpPr>
        <p:spPr>
          <a:xfrm>
            <a:off x="543911" y="3872285"/>
            <a:ext cx="4555031" cy="1460446"/>
          </a:xfrm>
          <a:prstGeom prst="rect">
            <a:avLst/>
          </a:prstGeom>
        </p:spPr>
        <p:txBody>
          <a:bodyPr lIns="0" anchor="t"/>
          <a:lstStyle>
            <a:lvl1pPr algn="l">
              <a:defRPr sz="3000">
                <a:solidFill>
                  <a:schemeClr val="bg1"/>
                </a:solidFill>
              </a:defRPr>
            </a:lvl1pPr>
          </a:lstStyle>
          <a:p>
            <a:r>
              <a:rPr lang="en-GB" dirty="0"/>
              <a:t>Section title goes here</a:t>
            </a:r>
            <a:endParaRPr lang="en-US" dirty="0"/>
          </a:p>
        </p:txBody>
      </p:sp>
      <p:pic>
        <p:nvPicPr>
          <p:cNvPr id="14" name="Picture 13">
            <a:extLst>
              <a:ext uri="{FF2B5EF4-FFF2-40B4-BE49-F238E27FC236}">
                <a16:creationId xmlns:a16="http://schemas.microsoft.com/office/drawing/2014/main" id="{3E6CE68B-69E7-3546-B744-E121C97A6C3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28145" y="6023113"/>
            <a:ext cx="2907533" cy="449287"/>
          </a:xfrm>
          <a:prstGeom prst="rect">
            <a:avLst/>
          </a:prstGeom>
        </p:spPr>
      </p:pic>
      <p:sp>
        <p:nvSpPr>
          <p:cNvPr id="6" name="Text Placeholder 5">
            <a:extLst>
              <a:ext uri="{FF2B5EF4-FFF2-40B4-BE49-F238E27FC236}">
                <a16:creationId xmlns:a16="http://schemas.microsoft.com/office/drawing/2014/main" id="{B3284202-2556-914A-A76D-8CB820628CC0}"/>
              </a:ext>
            </a:extLst>
          </p:cNvPr>
          <p:cNvSpPr>
            <a:spLocks noGrp="1"/>
          </p:cNvSpPr>
          <p:nvPr>
            <p:ph type="body" sz="quarter" idx="10" hasCustomPrompt="1"/>
          </p:nvPr>
        </p:nvSpPr>
        <p:spPr>
          <a:xfrm>
            <a:off x="5098942" y="3115162"/>
            <a:ext cx="3809512" cy="3557130"/>
          </a:xfrm>
          <a:prstGeom prst="rect">
            <a:avLst/>
          </a:prstGeom>
        </p:spPr>
        <p:txBody>
          <a:bodyPr/>
          <a:lstStyle>
            <a:lvl1pPr marL="0" indent="0" algn="r">
              <a:buNone/>
              <a:defRPr sz="30000">
                <a:solidFill>
                  <a:schemeClr val="bg1"/>
                </a:solidFill>
              </a:defRPr>
            </a:lvl1pPr>
          </a:lstStyle>
          <a:p>
            <a:pPr lvl="0"/>
            <a:r>
              <a:rPr lang="en-GB" dirty="0"/>
              <a:t>2</a:t>
            </a:r>
            <a:endParaRPr lang="en-US" dirty="0"/>
          </a:p>
        </p:txBody>
      </p:sp>
    </p:spTree>
    <p:extLst>
      <p:ext uri="{BB962C8B-B14F-4D97-AF65-F5344CB8AC3E}">
        <p14:creationId xmlns:p14="http://schemas.microsoft.com/office/powerpoint/2010/main" val="2230957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3" y="2149586"/>
            <a:ext cx="7602063" cy="3471803"/>
          </a:xfrm>
          <a:prstGeom prst="rect">
            <a:avLst/>
          </a:prstGeom>
        </p:spPr>
        <p:txBody>
          <a:bodyPr lIns="0" numCol="2" spcCol="108000" anchor="t">
            <a:noAutofit/>
          </a:bodyPr>
          <a:lstStyle>
            <a:lvl1pPr marL="288000" indent="-288000">
              <a:lnSpc>
                <a:spcPct val="95000"/>
              </a:lnSpc>
              <a:buClr>
                <a:schemeClr val="accent1"/>
              </a:buClr>
              <a:buFont typeface="Arial" panose="020B0604020202020204" pitchFamily="34" charset="0"/>
              <a:buChar char="•"/>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This is a two column text box and would work for a larger number of bullet points on the slide. The text will automatically turn over to the next column when you reach the bottom of this text box.</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7601433"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spTree>
    <p:extLst>
      <p:ext uri="{BB962C8B-B14F-4D97-AF65-F5344CB8AC3E}">
        <p14:creationId xmlns:p14="http://schemas.microsoft.com/office/powerpoint/2010/main" val="133740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633" y="473700"/>
            <a:ext cx="7602063" cy="689177"/>
          </a:xfrm>
          <a:prstGeom prst="rect">
            <a:avLst/>
          </a:prstGeom>
        </p:spPr>
        <p:txBody>
          <a:bodyPr lIns="0" anchor="t"/>
          <a:lstStyle>
            <a:lvl1pPr>
              <a:defRPr sz="2200" spc="300">
                <a:solidFill>
                  <a:schemeClr val="accent1"/>
                </a:solidFill>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448634" y="2149586"/>
            <a:ext cx="3608614" cy="3755268"/>
          </a:xfrm>
          <a:prstGeom prst="rect">
            <a:avLst/>
          </a:prstGeom>
        </p:spPr>
        <p:txBody>
          <a:bodyPr lIns="0" numCol="1" spcCol="108000" anchor="t">
            <a:noAutofit/>
          </a:bodyPr>
          <a:lstStyle>
            <a:lvl1pPr marL="0" marR="0" indent="0" algn="l" defTabSz="914400" rtl="0" eaLnBrk="1" fontAlgn="auto" latinLnBrk="0" hangingPunct="1">
              <a:lnSpc>
                <a:spcPct val="95000"/>
              </a:lnSpc>
              <a:spcBef>
                <a:spcPts val="1000"/>
              </a:spcBef>
              <a:spcAft>
                <a:spcPts val="0"/>
              </a:spcAft>
              <a:buClr>
                <a:schemeClr val="accent1"/>
              </a:buClr>
              <a:buSzTx/>
              <a:buFont typeface="Arial" panose="020B0604020202020204" pitchFamily="34" charset="0"/>
              <a:buNone/>
              <a:tabLst/>
              <a:defRPr sz="1800">
                <a:solidFill>
                  <a:schemeClr val="tx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Insert your text here as required no more than three short paragraphs would work on this slide layout.</a:t>
            </a:r>
          </a:p>
        </p:txBody>
      </p:sp>
      <p:pic>
        <p:nvPicPr>
          <p:cNvPr id="7" name="Picture 6">
            <a:extLst>
              <a:ext uri="{FF2B5EF4-FFF2-40B4-BE49-F238E27FC236}">
                <a16:creationId xmlns:a16="http://schemas.microsoft.com/office/drawing/2014/main" id="{7A1F5BC5-776F-C242-80FF-848D0FA1E4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89582" y="5373905"/>
            <a:ext cx="1854418" cy="1484095"/>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F43542C0-5F50-4249-9792-FDC8A8EE3C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633" y="6172945"/>
            <a:ext cx="2195177" cy="339211"/>
          </a:xfrm>
          <a:prstGeom prst="rect">
            <a:avLst/>
          </a:prstGeom>
        </p:spPr>
      </p:pic>
      <p:sp>
        <p:nvSpPr>
          <p:cNvPr id="10" name="Oval 9">
            <a:extLst>
              <a:ext uri="{FF2B5EF4-FFF2-40B4-BE49-F238E27FC236}">
                <a16:creationId xmlns:a16="http://schemas.microsoft.com/office/drawing/2014/main" id="{2568FAFB-1225-5D46-BE6B-08C94419E2F7}"/>
              </a:ext>
            </a:extLst>
          </p:cNvPr>
          <p:cNvSpPr/>
          <p:nvPr userDrawn="1"/>
        </p:nvSpPr>
        <p:spPr>
          <a:xfrm>
            <a:off x="8310432" y="467868"/>
            <a:ext cx="318053" cy="31805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EED169B6-A067-D644-B5FB-69A10BB6E533}"/>
              </a:ext>
            </a:extLst>
          </p:cNvPr>
          <p:cNvSpPr>
            <a:spLocks noGrp="1"/>
          </p:cNvSpPr>
          <p:nvPr>
            <p:ph type="body" sz="quarter" idx="10" hasCustomPrompt="1"/>
          </p:nvPr>
        </p:nvSpPr>
        <p:spPr>
          <a:xfrm>
            <a:off x="8211489" y="496961"/>
            <a:ext cx="515937" cy="318053"/>
          </a:xfrm>
          <a:prstGeom prst="rect">
            <a:avLst/>
          </a:prstGeom>
        </p:spPr>
        <p:txBody>
          <a:bodyPr/>
          <a:lstStyle>
            <a:lvl1pPr marL="0" indent="0" algn="ctr">
              <a:buNone/>
              <a:defRPr sz="1100">
                <a:solidFill>
                  <a:schemeClr val="bg1"/>
                </a:solidFill>
              </a:defRPr>
            </a:lvl1pPr>
          </a:lstStyle>
          <a:p>
            <a:pPr lvl="0"/>
            <a:fld id="{5E97EAA6-8845-9149-B1A1-87EB264287F4}" type="slidenum">
              <a:rPr lang="en-US" smtClean="0"/>
              <a:t>‹#›</a:t>
            </a:fld>
            <a:endParaRPr lang="en-US" dirty="0"/>
          </a:p>
        </p:txBody>
      </p:sp>
      <p:sp>
        <p:nvSpPr>
          <p:cNvPr id="6" name="Text Placeholder 5">
            <a:extLst>
              <a:ext uri="{FF2B5EF4-FFF2-40B4-BE49-F238E27FC236}">
                <a16:creationId xmlns:a16="http://schemas.microsoft.com/office/drawing/2014/main" id="{69C935E5-DC13-3145-AEA3-1E40D88294A9}"/>
              </a:ext>
            </a:extLst>
          </p:cNvPr>
          <p:cNvSpPr>
            <a:spLocks noGrp="1"/>
          </p:cNvSpPr>
          <p:nvPr>
            <p:ph type="body" sz="quarter" idx="11" hasCustomPrompt="1"/>
          </p:nvPr>
        </p:nvSpPr>
        <p:spPr>
          <a:xfrm>
            <a:off x="449262" y="1551142"/>
            <a:ext cx="3992819" cy="598444"/>
          </a:xfrm>
          <a:prstGeom prst="rect">
            <a:avLst/>
          </a:prstGeom>
        </p:spPr>
        <p:txBody>
          <a:bodyPr lIns="0"/>
          <a:lstStyle>
            <a:lvl1pPr marL="0" indent="0">
              <a:buNone/>
              <a:defRPr b="1">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a title</a:t>
            </a:r>
            <a:endParaRPr lang="en-US" dirty="0"/>
          </a:p>
        </p:txBody>
      </p:sp>
      <p:pic>
        <p:nvPicPr>
          <p:cNvPr id="11" name="Picture 10">
            <a:extLst>
              <a:ext uri="{FF2B5EF4-FFF2-40B4-BE49-F238E27FC236}">
                <a16:creationId xmlns:a16="http://schemas.microsoft.com/office/drawing/2014/main" id="{46A771D6-CF08-8C46-B7EE-10A91294650E}"/>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1" r="-3399" b="-2989"/>
          <a:stretch/>
        </p:blipFill>
        <p:spPr>
          <a:xfrm>
            <a:off x="3852587" y="2223563"/>
            <a:ext cx="5057331" cy="3892389"/>
          </a:xfrm>
          <a:prstGeom prst="rect">
            <a:avLst/>
          </a:prstGeom>
        </p:spPr>
      </p:pic>
      <p:sp>
        <p:nvSpPr>
          <p:cNvPr id="5" name="Oval 4">
            <a:extLst>
              <a:ext uri="{FF2B5EF4-FFF2-40B4-BE49-F238E27FC236}">
                <a16:creationId xmlns:a16="http://schemas.microsoft.com/office/drawing/2014/main" id="{FDCC29F8-4BC1-2144-88BA-741847540C71}"/>
              </a:ext>
            </a:extLst>
          </p:cNvPr>
          <p:cNvSpPr/>
          <p:nvPr userDrawn="1"/>
        </p:nvSpPr>
        <p:spPr>
          <a:xfrm>
            <a:off x="4442081" y="1551142"/>
            <a:ext cx="3608614" cy="360861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71F0AEC-130E-2A42-87F2-B839285DC3EB}"/>
              </a:ext>
            </a:extLst>
          </p:cNvPr>
          <p:cNvSpPr>
            <a:spLocks noGrp="1"/>
          </p:cNvSpPr>
          <p:nvPr>
            <p:ph type="body" sz="quarter" idx="12" hasCustomPrompt="1"/>
          </p:nvPr>
        </p:nvSpPr>
        <p:spPr>
          <a:xfrm>
            <a:off x="4816475" y="2223564"/>
            <a:ext cx="2890838" cy="2250466"/>
          </a:xfrm>
          <a:prstGeom prst="rect">
            <a:avLst/>
          </a:prstGeom>
        </p:spPr>
        <p:txBody>
          <a:bodyPr anchor="ctr"/>
          <a:lstStyle>
            <a:lvl1pPr marL="0" indent="0" algn="ctr">
              <a:lnSpc>
                <a:spcPct val="100000"/>
              </a:lnSpc>
              <a:buNone/>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Insert a pull out quote or text you would like to highlight in this section.</a:t>
            </a:r>
          </a:p>
        </p:txBody>
      </p:sp>
    </p:spTree>
    <p:extLst>
      <p:ext uri="{BB962C8B-B14F-4D97-AF65-F5344CB8AC3E}">
        <p14:creationId xmlns:p14="http://schemas.microsoft.com/office/powerpoint/2010/main" val="3133109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FDC9C8D-BA54-CE4A-A030-6D5BEAC96655}"/>
              </a:ext>
            </a:extLst>
          </p:cNvPr>
          <p:cNvSpPr>
            <a:spLocks noGrp="1"/>
          </p:cNvSpPr>
          <p:nvPr>
            <p:ph type="pic" sz="quarter" idx="11"/>
          </p:nvPr>
        </p:nvSpPr>
        <p:spPr>
          <a:xfrm>
            <a:off x="0" y="0"/>
            <a:ext cx="9144000" cy="6858000"/>
          </a:xfrm>
          <a:prstGeom prst="rect">
            <a:avLst/>
          </a:prstGeom>
          <a:solidFill>
            <a:schemeClr val="bg2"/>
          </a:solidFill>
        </p:spPr>
        <p:txBody>
          <a:bodyPr/>
          <a:lstStyle/>
          <a:p>
            <a:endParaRPr lang="en-US"/>
          </a:p>
        </p:txBody>
      </p:sp>
      <p:sp>
        <p:nvSpPr>
          <p:cNvPr id="15" name="Text Placeholder 14">
            <a:extLst>
              <a:ext uri="{FF2B5EF4-FFF2-40B4-BE49-F238E27FC236}">
                <a16:creationId xmlns:a16="http://schemas.microsoft.com/office/drawing/2014/main" id="{AAA9BBE9-6ACF-724E-87E1-15113F5FCEB8}"/>
              </a:ext>
            </a:extLst>
          </p:cNvPr>
          <p:cNvSpPr>
            <a:spLocks noGrp="1"/>
          </p:cNvSpPr>
          <p:nvPr>
            <p:ph type="body" idx="1" hasCustomPrompt="1"/>
          </p:nvPr>
        </p:nvSpPr>
        <p:spPr>
          <a:xfrm>
            <a:off x="473527" y="3837374"/>
            <a:ext cx="4261756" cy="3020626"/>
          </a:xfrm>
          <a:custGeom>
            <a:avLst/>
            <a:gdLst>
              <a:gd name="connsiteX0" fmla="*/ 2130878 w 4261756"/>
              <a:gd name="connsiteY0" fmla="*/ 0 h 3020626"/>
              <a:gd name="connsiteX1" fmla="*/ 4261756 w 4261756"/>
              <a:gd name="connsiteY1" fmla="*/ 2131614 h 3020626"/>
              <a:gd name="connsiteX2" fmla="*/ 4094301 w 4261756"/>
              <a:gd name="connsiteY2" fmla="*/ 2961335 h 3020626"/>
              <a:gd name="connsiteX3" fmla="*/ 4065749 w 4261756"/>
              <a:gd name="connsiteY3" fmla="*/ 3020626 h 3020626"/>
              <a:gd name="connsiteX4" fmla="*/ 196008 w 4261756"/>
              <a:gd name="connsiteY4" fmla="*/ 3020626 h 3020626"/>
              <a:gd name="connsiteX5" fmla="*/ 167455 w 4261756"/>
              <a:gd name="connsiteY5" fmla="*/ 2961335 h 3020626"/>
              <a:gd name="connsiteX6" fmla="*/ 0 w 4261756"/>
              <a:gd name="connsiteY6" fmla="*/ 2131614 h 3020626"/>
              <a:gd name="connsiteX7" fmla="*/ 2130878 w 4261756"/>
              <a:gd name="connsiteY7" fmla="*/ 0 h 30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1756" h="3020626">
                <a:moveTo>
                  <a:pt x="2130878" y="0"/>
                </a:moveTo>
                <a:cubicBezTo>
                  <a:pt x="3307729" y="0"/>
                  <a:pt x="4261756" y="954356"/>
                  <a:pt x="4261756" y="2131614"/>
                </a:cubicBezTo>
                <a:cubicBezTo>
                  <a:pt x="4261756" y="2425929"/>
                  <a:pt x="4202129" y="2706312"/>
                  <a:pt x="4094301" y="2961335"/>
                </a:cubicBezTo>
                <a:lnTo>
                  <a:pt x="4065749" y="3020626"/>
                </a:lnTo>
                <a:lnTo>
                  <a:pt x="196008" y="3020626"/>
                </a:lnTo>
                <a:lnTo>
                  <a:pt x="167455" y="2961335"/>
                </a:lnTo>
                <a:cubicBezTo>
                  <a:pt x="59627" y="2706312"/>
                  <a:pt x="0" y="2425929"/>
                  <a:pt x="0" y="2131614"/>
                </a:cubicBezTo>
                <a:cubicBezTo>
                  <a:pt x="0" y="954356"/>
                  <a:pt x="954027" y="0"/>
                  <a:pt x="2130878" y="0"/>
                </a:cubicBezTo>
                <a:close/>
              </a:path>
            </a:pathLst>
          </a:custGeom>
          <a:solidFill>
            <a:schemeClr val="accent1"/>
          </a:solidFill>
          <a:ln>
            <a:noFill/>
          </a:ln>
        </p:spPr>
        <p:txBody>
          <a:bodyPr wrap="square" lIns="720000" tIns="180000" rIns="720000" numCol="1" spcCol="108000" anchor="ctr">
            <a:noAutofit/>
          </a:bodyPr>
          <a:lstStyle>
            <a:lvl1pPr marL="0" indent="0" algn="ctr">
              <a:lnSpc>
                <a:spcPct val="110000"/>
              </a:lnSpc>
              <a:buClr>
                <a:schemeClr val="accent1"/>
              </a:buClr>
              <a:buFont typeface="Arial" panose="020B0604020202020204" pitchFamily="34" charset="0"/>
              <a:buNone/>
              <a:defRPr sz="1800">
                <a:solidFill>
                  <a:schemeClr val="bg1"/>
                </a:solidFill>
              </a:defRPr>
            </a:lvl1pPr>
            <a:lvl2pPr marL="720000" indent="-288000">
              <a:buFont typeface="Arial" panose="020B0604020202020204" pitchFamily="34" charset="0"/>
              <a:buChar char="•"/>
              <a:defRPr sz="2000">
                <a:solidFill>
                  <a:schemeClr val="tx1"/>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here to insert a paragraph of text or caption sentence for your picture</a:t>
            </a:r>
          </a:p>
        </p:txBody>
      </p:sp>
    </p:spTree>
    <p:extLst>
      <p:ext uri="{BB962C8B-B14F-4D97-AF65-F5344CB8AC3E}">
        <p14:creationId xmlns:p14="http://schemas.microsoft.com/office/powerpoint/2010/main" val="3090703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5132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7" r:id="rId4"/>
    <p:sldLayoutId id="2147483678" r:id="rId5"/>
    <p:sldLayoutId id="2147483680" r:id="rId6"/>
    <p:sldLayoutId id="2147483672" r:id="rId7"/>
    <p:sldLayoutId id="2147483673" r:id="rId8"/>
    <p:sldLayoutId id="2147483674" r:id="rId9"/>
    <p:sldLayoutId id="2147483675" r:id="rId10"/>
    <p:sldLayoutId id="2147483676" r:id="rId11"/>
    <p:sldLayoutId id="2147483681" r:id="rId12"/>
    <p:sldLayoutId id="2147483683" r:id="rId13"/>
    <p:sldLayoutId id="2147483682" r:id="rId14"/>
    <p:sldLayoutId id="2147483684" r:id="rId15"/>
    <p:sldLayoutId id="2147483679"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2D862-2F42-D543-B0B2-2D5874547A40}"/>
              </a:ext>
            </a:extLst>
          </p:cNvPr>
          <p:cNvSpPr>
            <a:spLocks noGrp="1"/>
          </p:cNvSpPr>
          <p:nvPr>
            <p:ph type="ctrTitle"/>
          </p:nvPr>
        </p:nvSpPr>
        <p:spPr/>
        <p:txBody>
          <a:bodyPr/>
          <a:lstStyle/>
          <a:p>
            <a:r>
              <a:rPr lang="en-US" dirty="0"/>
              <a:t>Specimen Collection </a:t>
            </a:r>
            <a:br>
              <a:rPr lang="en-US" dirty="0"/>
            </a:br>
            <a:br>
              <a:rPr lang="en-US" dirty="0"/>
            </a:br>
            <a:endParaRPr lang="en-US" dirty="0"/>
          </a:p>
        </p:txBody>
      </p:sp>
      <p:sp>
        <p:nvSpPr>
          <p:cNvPr id="3" name="Subtitle 2">
            <a:extLst>
              <a:ext uri="{FF2B5EF4-FFF2-40B4-BE49-F238E27FC236}">
                <a16:creationId xmlns:a16="http://schemas.microsoft.com/office/drawing/2014/main" id="{D579C8F5-0FD4-B24F-848A-367120A9795E}"/>
              </a:ext>
            </a:extLst>
          </p:cNvPr>
          <p:cNvSpPr>
            <a:spLocks noGrp="1"/>
          </p:cNvSpPr>
          <p:nvPr>
            <p:ph type="subTitle" idx="1"/>
          </p:nvPr>
        </p:nvSpPr>
        <p:spPr/>
        <p:txBody>
          <a:bodyPr/>
          <a:lstStyle/>
          <a:p>
            <a:r>
              <a:rPr lang="en-US" dirty="0"/>
              <a:t>April 2022</a:t>
            </a:r>
          </a:p>
          <a:p>
            <a:r>
              <a:rPr lang="en-US" dirty="0"/>
              <a:t>Clair Stokes </a:t>
            </a:r>
          </a:p>
          <a:p>
            <a:r>
              <a:rPr lang="en-US" dirty="0"/>
              <a:t>Infection Prevention and Control</a:t>
            </a:r>
          </a:p>
        </p:txBody>
      </p:sp>
    </p:spTree>
    <p:extLst>
      <p:ext uri="{BB962C8B-B14F-4D97-AF65-F5344CB8AC3E}">
        <p14:creationId xmlns:p14="http://schemas.microsoft.com/office/powerpoint/2010/main" val="3065930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Spillages of specimens </a:t>
            </a:r>
          </a:p>
        </p:txBody>
      </p:sp>
      <p:sp>
        <p:nvSpPr>
          <p:cNvPr id="3" name="Text Placeholder 2"/>
          <p:cNvSpPr>
            <a:spLocks noGrp="1"/>
          </p:cNvSpPr>
          <p:nvPr>
            <p:ph type="body" idx="1"/>
          </p:nvPr>
        </p:nvSpPr>
        <p:spPr/>
        <p:txBody>
          <a:bodyPr/>
          <a:lstStyle/>
          <a:p>
            <a:r>
              <a:rPr lang="en-GB" dirty="0"/>
              <a:t>Spillages of blood or body fluids should be dealt with immediately and in accordance with standard precautions.</a:t>
            </a:r>
          </a:p>
          <a:p>
            <a:r>
              <a:rPr lang="en-GB" dirty="0"/>
              <a:t>Should the container leak, a new specimen should be obtained. If this is not possible, carefully decant the specimen into a clean container whilst wearing appropriate PPE (personal protective equipment).</a:t>
            </a:r>
          </a:p>
          <a:p>
            <a:r>
              <a:rPr lang="en-GB" dirty="0"/>
              <a:t>If the outside of the container is contaminated, it should be disinfected with an appropriate wipe. If the specimen form is contaminated, a new form should be used.</a:t>
            </a:r>
          </a:p>
          <a:p>
            <a:pPr marL="0" indent="0">
              <a:buNone/>
            </a:pPr>
            <a:endParaRPr lang="en-GB" dirty="0"/>
          </a:p>
          <a:p>
            <a:endParaRPr lang="en-GB" dirty="0"/>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61399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References </a:t>
            </a:r>
          </a:p>
        </p:txBody>
      </p:sp>
      <p:sp>
        <p:nvSpPr>
          <p:cNvPr id="3" name="Text Placeholder 2"/>
          <p:cNvSpPr>
            <a:spLocks noGrp="1"/>
          </p:cNvSpPr>
          <p:nvPr>
            <p:ph type="body" idx="1"/>
          </p:nvPr>
        </p:nvSpPr>
        <p:spPr/>
        <p:txBody>
          <a:bodyPr/>
          <a:lstStyle/>
          <a:p>
            <a:pPr marL="0" indent="0">
              <a:buNone/>
            </a:pPr>
            <a:r>
              <a:rPr lang="en-GB" dirty="0"/>
              <a:t>Harrogate and District NHS Foundation Trust – Specimen Collection  </a:t>
            </a:r>
          </a:p>
          <a:p>
            <a:pPr marL="0" indent="0">
              <a:buNone/>
            </a:pPr>
            <a:endParaRPr lang="en-GB" dirty="0"/>
          </a:p>
          <a:p>
            <a:pPr marL="0" indent="0">
              <a:buNone/>
            </a:pPr>
            <a:r>
              <a:rPr lang="en-GB" dirty="0"/>
              <a:t>Department of Health (2007) Transport of Infectious Substances – Best Practice guidance for microbiology laboratories.</a:t>
            </a:r>
          </a:p>
          <a:p>
            <a:pPr marL="0" indent="0">
              <a:buNone/>
            </a:pPr>
            <a:endParaRPr lang="en-GB" dirty="0"/>
          </a:p>
          <a:p>
            <a:pPr marL="0" indent="0">
              <a:buNone/>
            </a:pPr>
            <a:r>
              <a:rPr lang="en-GB" dirty="0"/>
              <a:t>Health and Safety (2009) Carriage of Dangerous Goods and Use of Transportable Pressure Equipment </a:t>
            </a:r>
          </a:p>
          <a:p>
            <a:pPr marL="0" indent="0">
              <a:buNone/>
            </a:pPr>
            <a:endParaRPr lang="en-GB" dirty="0"/>
          </a:p>
          <a:p>
            <a:pPr marL="0" indent="0">
              <a:buNone/>
            </a:pPr>
            <a:r>
              <a:rPr lang="en-GB" dirty="0"/>
              <a:t>Royal Marsden NHS Foundation Trust (2015) The Royal Marsden Hospital Manual of Clinical Nursing Procedures 9</a:t>
            </a:r>
            <a:r>
              <a:rPr lang="en-GB" baseline="30000" dirty="0"/>
              <a:t>th</a:t>
            </a:r>
            <a:r>
              <a:rPr lang="en-GB" dirty="0"/>
              <a:t> Edition  </a:t>
            </a:r>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3364956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68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BAF81-0284-6644-9CB6-CEC7D3EB4F76}"/>
              </a:ext>
            </a:extLst>
          </p:cNvPr>
          <p:cNvSpPr>
            <a:spLocks noGrp="1"/>
          </p:cNvSpPr>
          <p:nvPr>
            <p:ph type="title"/>
          </p:nvPr>
        </p:nvSpPr>
        <p:spPr/>
        <p:txBody>
          <a:bodyPr/>
          <a:lstStyle/>
          <a:p>
            <a:pPr algn="l"/>
            <a:r>
              <a:rPr lang="en-US" sz="2400" dirty="0"/>
              <a:t>Introduction</a:t>
            </a:r>
            <a:br>
              <a:rPr lang="en-US" sz="2400" dirty="0"/>
            </a:br>
            <a:r>
              <a:rPr lang="en-US" sz="2400" dirty="0"/>
              <a:t>Specimen containers an transport bags </a:t>
            </a:r>
            <a:br>
              <a:rPr lang="en-US" sz="2400" dirty="0"/>
            </a:br>
            <a:r>
              <a:rPr lang="en-US" sz="2400" dirty="0"/>
              <a:t>Microbiology specimen collection</a:t>
            </a:r>
            <a:br>
              <a:rPr lang="en-US" sz="2400" dirty="0"/>
            </a:br>
            <a:r>
              <a:rPr lang="en-US" sz="2400" dirty="0"/>
              <a:t>Storage</a:t>
            </a:r>
            <a:br>
              <a:rPr lang="en-US" sz="2400" dirty="0"/>
            </a:br>
            <a:r>
              <a:rPr lang="en-US" sz="2400" dirty="0"/>
              <a:t>Labelling </a:t>
            </a:r>
            <a:br>
              <a:rPr lang="en-US" sz="2400" dirty="0"/>
            </a:br>
            <a:r>
              <a:rPr lang="en-US" sz="2400" dirty="0"/>
              <a:t>Spillages of specimens</a:t>
            </a:r>
          </a:p>
        </p:txBody>
      </p:sp>
    </p:spTree>
    <p:extLst>
      <p:ext uri="{BB962C8B-B14F-4D97-AF65-F5344CB8AC3E}">
        <p14:creationId xmlns:p14="http://schemas.microsoft.com/office/powerpoint/2010/main" val="181385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2A70F-932D-DA47-BF49-15C94085A17A}"/>
              </a:ext>
            </a:extLst>
          </p:cNvPr>
          <p:cNvSpPr>
            <a:spLocks noGrp="1"/>
          </p:cNvSpPr>
          <p:nvPr>
            <p:ph type="title"/>
          </p:nvPr>
        </p:nvSpPr>
        <p:spPr/>
        <p:txBody>
          <a:bodyPr/>
          <a:lstStyle/>
          <a:p>
            <a:r>
              <a:rPr lang="en-US" dirty="0"/>
              <a:t>Introduction</a:t>
            </a:r>
          </a:p>
        </p:txBody>
      </p:sp>
      <p:sp>
        <p:nvSpPr>
          <p:cNvPr id="3" name="Text Placeholder 2">
            <a:extLst>
              <a:ext uri="{FF2B5EF4-FFF2-40B4-BE49-F238E27FC236}">
                <a16:creationId xmlns:a16="http://schemas.microsoft.com/office/drawing/2014/main" id="{E9B8C4C5-2729-9541-A00A-FC12B0DB929D}"/>
              </a:ext>
            </a:extLst>
          </p:cNvPr>
          <p:cNvSpPr>
            <a:spLocks noGrp="1"/>
          </p:cNvSpPr>
          <p:nvPr>
            <p:ph type="body" idx="1"/>
          </p:nvPr>
        </p:nvSpPr>
        <p:spPr/>
        <p:txBody>
          <a:bodyPr/>
          <a:lstStyle/>
          <a:p>
            <a:r>
              <a:rPr lang="en-US" sz="2000" dirty="0"/>
              <a:t>A specimen is a sample of body fluid, e.g. urine, </a:t>
            </a:r>
            <a:r>
              <a:rPr lang="en-US" sz="2000" dirty="0" err="1"/>
              <a:t>faeces</a:t>
            </a:r>
            <a:r>
              <a:rPr lang="en-US" sz="2000" dirty="0"/>
              <a:t>. All specimens are a potential infection risk, therefore all specimens must be collected using standard precautions. Specimens should be transported in a ridged container in accordance with the Carriage of Dangerous goods and Use of Transportable Pressure Equipment (2009)</a:t>
            </a:r>
          </a:p>
          <a:p>
            <a:r>
              <a:rPr lang="en-US" sz="2000" dirty="0"/>
              <a:t>Taking routine specimens should be avoided to help reduce inappropriate prescribing of antibiotic treatment. Specimens should only be taken if there are indications of clinical infection.</a:t>
            </a:r>
          </a:p>
          <a:p>
            <a:r>
              <a:rPr lang="en-US" sz="2000" dirty="0"/>
              <a:t>Urine should not be </a:t>
            </a:r>
            <a:r>
              <a:rPr lang="en-US" sz="2000" dirty="0" err="1"/>
              <a:t>dipsticked</a:t>
            </a:r>
            <a:r>
              <a:rPr lang="en-US" sz="2000" dirty="0"/>
              <a:t> for nitrates and leukocytes unless there are clinical signs of a urinary tract infection, treating a positive dipstick for nitrates and leukocytes without clinical signs of an infection may result in inappropriate prescribing of antibiotics.  </a:t>
            </a:r>
          </a:p>
        </p:txBody>
      </p:sp>
      <p:sp>
        <p:nvSpPr>
          <p:cNvPr id="4" name="Text Placeholder 3">
            <a:extLst>
              <a:ext uri="{FF2B5EF4-FFF2-40B4-BE49-F238E27FC236}">
                <a16:creationId xmlns:a16="http://schemas.microsoft.com/office/drawing/2014/main" id="{57205E03-FC42-2247-92D2-3C36D6C4079F}"/>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236486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2FB2-3D76-CC4E-95F4-AD27D96BF6D4}"/>
              </a:ext>
            </a:extLst>
          </p:cNvPr>
          <p:cNvSpPr>
            <a:spLocks noGrp="1"/>
          </p:cNvSpPr>
          <p:nvPr>
            <p:ph type="title"/>
          </p:nvPr>
        </p:nvSpPr>
        <p:spPr/>
        <p:txBody>
          <a:bodyPr/>
          <a:lstStyle/>
          <a:p>
            <a:r>
              <a:rPr lang="en-US" dirty="0"/>
              <a:t>Specimen containers and transport bags </a:t>
            </a:r>
          </a:p>
        </p:txBody>
      </p:sp>
      <p:sp>
        <p:nvSpPr>
          <p:cNvPr id="3" name="Text Placeholder 2">
            <a:extLst>
              <a:ext uri="{FF2B5EF4-FFF2-40B4-BE49-F238E27FC236}">
                <a16:creationId xmlns:a16="http://schemas.microsoft.com/office/drawing/2014/main" id="{36C5BB4B-C946-5840-B028-42DA17C00842}"/>
              </a:ext>
            </a:extLst>
          </p:cNvPr>
          <p:cNvSpPr>
            <a:spLocks noGrp="1"/>
          </p:cNvSpPr>
          <p:nvPr>
            <p:ph type="body" idx="1"/>
          </p:nvPr>
        </p:nvSpPr>
        <p:spPr/>
        <p:txBody>
          <a:bodyPr/>
          <a:lstStyle/>
          <a:p>
            <a:pPr marL="0" indent="0">
              <a:buNone/>
            </a:pPr>
            <a:r>
              <a:rPr lang="en-US" sz="1800" dirty="0"/>
              <a:t>The person who obtains the specimen should ensure:</a:t>
            </a:r>
          </a:p>
          <a:p>
            <a:r>
              <a:rPr lang="en-US" sz="1800" dirty="0"/>
              <a:t>The container is appropriate for the purpose and is CE marked. If there is leakage or an inappropriate container is used, the specimen will not be processed by the lab due to the infection risk.</a:t>
            </a:r>
          </a:p>
          <a:p>
            <a:r>
              <a:rPr lang="en-US" sz="1800" dirty="0"/>
              <a:t>The lid is securely closed</a:t>
            </a:r>
          </a:p>
          <a:p>
            <a:r>
              <a:rPr lang="en-US" sz="1800" dirty="0"/>
              <a:t>There is no external contamination of the outer container by the contents  </a:t>
            </a:r>
          </a:p>
          <a:p>
            <a:r>
              <a:rPr lang="en-US" sz="1800" dirty="0"/>
              <a:t>Specimens are placed inside the plastic transport bag attached to the request form after they have been labeled</a:t>
            </a:r>
          </a:p>
          <a:p>
            <a:r>
              <a:rPr lang="en-US" sz="1800" dirty="0"/>
              <a:t>The transport bag should be sealed using the integral sealing strip (not stapled) </a:t>
            </a:r>
          </a:p>
          <a:p>
            <a:r>
              <a:rPr lang="en-US" sz="1800" dirty="0"/>
              <a:t>For large specimens </a:t>
            </a:r>
            <a:r>
              <a:rPr lang="en-US" sz="1800" dirty="0" err="1"/>
              <a:t>e.g</a:t>
            </a:r>
            <a:r>
              <a:rPr lang="en-US" sz="1800" dirty="0"/>
              <a:t> 24 hour urine collections may be enclosed in a clear plastic bag tied at the neck. The request for should also be tied at the neck of the bag.  </a:t>
            </a:r>
          </a:p>
          <a:p>
            <a:r>
              <a:rPr lang="en-US" sz="1800" dirty="0"/>
              <a:t>Specimens received from residents/ service users should be transported to GP surgeries in a </a:t>
            </a:r>
            <a:r>
              <a:rPr lang="en-US" sz="1800" dirty="0" err="1"/>
              <a:t>wipable</a:t>
            </a:r>
            <a:r>
              <a:rPr lang="en-US" sz="1800" dirty="0"/>
              <a:t> ridged container. </a:t>
            </a:r>
          </a:p>
        </p:txBody>
      </p:sp>
      <p:sp>
        <p:nvSpPr>
          <p:cNvPr id="4" name="Text Placeholder 3">
            <a:extLst>
              <a:ext uri="{FF2B5EF4-FFF2-40B4-BE49-F238E27FC236}">
                <a16:creationId xmlns:a16="http://schemas.microsoft.com/office/drawing/2014/main" id="{12B8357B-5F50-784D-A486-CFB07B3AA04D}"/>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504026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9310C-F6AE-ED47-AB28-5CC3666A378B}"/>
              </a:ext>
            </a:extLst>
          </p:cNvPr>
          <p:cNvSpPr>
            <a:spLocks noGrp="1"/>
          </p:cNvSpPr>
          <p:nvPr>
            <p:ph type="title"/>
          </p:nvPr>
        </p:nvSpPr>
        <p:spPr/>
        <p:txBody>
          <a:bodyPr/>
          <a:lstStyle/>
          <a:p>
            <a:r>
              <a:rPr lang="en-US" dirty="0"/>
              <a:t>Microbiology Specimen Collection</a:t>
            </a:r>
          </a:p>
        </p:txBody>
      </p:sp>
      <p:sp>
        <p:nvSpPr>
          <p:cNvPr id="3" name="Text Placeholder 2">
            <a:extLst>
              <a:ext uri="{FF2B5EF4-FFF2-40B4-BE49-F238E27FC236}">
                <a16:creationId xmlns:a16="http://schemas.microsoft.com/office/drawing/2014/main" id="{FC444A38-62B0-104E-B8A1-3017458E789F}"/>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9CD3B219-0C04-6F4B-9694-24D0F265A209}"/>
              </a:ext>
            </a:extLst>
          </p:cNvPr>
          <p:cNvSpPr>
            <a:spLocks noGrp="1"/>
          </p:cNvSpPr>
          <p:nvPr>
            <p:ph type="body" sz="quarter" idx="10"/>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112510986"/>
              </p:ext>
            </p:extLst>
          </p:nvPr>
        </p:nvGraphicFramePr>
        <p:xfrm>
          <a:off x="117531" y="848382"/>
          <a:ext cx="8878687" cy="5692516"/>
        </p:xfrm>
        <a:graphic>
          <a:graphicData uri="http://schemas.openxmlformats.org/drawingml/2006/table">
            <a:tbl>
              <a:tblPr firstRow="1" bandRow="1">
                <a:tableStyleId>{5C22544A-7EE6-4342-B048-85BDC9FD1C3A}</a:tableStyleId>
              </a:tblPr>
              <a:tblGrid>
                <a:gridCol w="1480360">
                  <a:extLst>
                    <a:ext uri="{9D8B030D-6E8A-4147-A177-3AD203B41FA5}">
                      <a16:colId xmlns:a16="http://schemas.microsoft.com/office/drawing/2014/main" val="20000"/>
                    </a:ext>
                  </a:extLst>
                </a:gridCol>
                <a:gridCol w="3075709">
                  <a:extLst>
                    <a:ext uri="{9D8B030D-6E8A-4147-A177-3AD203B41FA5}">
                      <a16:colId xmlns:a16="http://schemas.microsoft.com/office/drawing/2014/main" val="20001"/>
                    </a:ext>
                  </a:extLst>
                </a:gridCol>
                <a:gridCol w="1921164">
                  <a:extLst>
                    <a:ext uri="{9D8B030D-6E8A-4147-A177-3AD203B41FA5}">
                      <a16:colId xmlns:a16="http://schemas.microsoft.com/office/drawing/2014/main" val="20002"/>
                    </a:ext>
                  </a:extLst>
                </a:gridCol>
                <a:gridCol w="2401454">
                  <a:extLst>
                    <a:ext uri="{9D8B030D-6E8A-4147-A177-3AD203B41FA5}">
                      <a16:colId xmlns:a16="http://schemas.microsoft.com/office/drawing/2014/main" val="20003"/>
                    </a:ext>
                  </a:extLst>
                </a:gridCol>
              </a:tblGrid>
              <a:tr h="387148">
                <a:tc>
                  <a:txBody>
                    <a:bodyPr/>
                    <a:lstStyle/>
                    <a:p>
                      <a:r>
                        <a:rPr lang="en-GB" sz="1100" dirty="0"/>
                        <a:t>Sample </a:t>
                      </a:r>
                    </a:p>
                  </a:txBody>
                  <a:tcPr/>
                </a:tc>
                <a:tc>
                  <a:txBody>
                    <a:bodyPr/>
                    <a:lstStyle/>
                    <a:p>
                      <a:r>
                        <a:rPr lang="en-GB" sz="1100" dirty="0"/>
                        <a:t>Key Information</a:t>
                      </a:r>
                    </a:p>
                  </a:txBody>
                  <a:tcPr/>
                </a:tc>
                <a:tc>
                  <a:txBody>
                    <a:bodyPr/>
                    <a:lstStyle/>
                    <a:p>
                      <a:r>
                        <a:rPr lang="en-GB" sz="1100" dirty="0"/>
                        <a:t>Indication</a:t>
                      </a:r>
                    </a:p>
                  </a:txBody>
                  <a:tcPr/>
                </a:tc>
                <a:tc>
                  <a:txBody>
                    <a:bodyPr/>
                    <a:lstStyle/>
                    <a:p>
                      <a:r>
                        <a:rPr lang="en-GB" sz="1100" dirty="0"/>
                        <a:t>Container</a:t>
                      </a:r>
                    </a:p>
                  </a:txBody>
                  <a:tcPr/>
                </a:tc>
                <a:extLst>
                  <a:ext uri="{0D108BD9-81ED-4DB2-BD59-A6C34878D82A}">
                    <a16:rowId xmlns:a16="http://schemas.microsoft.com/office/drawing/2014/main" val="10000"/>
                  </a:ext>
                </a:extLst>
              </a:tr>
              <a:tr h="719252">
                <a:tc>
                  <a:txBody>
                    <a:bodyPr/>
                    <a:lstStyle/>
                    <a:p>
                      <a:r>
                        <a:rPr lang="en-GB" sz="1100" dirty="0"/>
                        <a:t>Faeces</a:t>
                      </a:r>
                    </a:p>
                  </a:txBody>
                  <a:tcPr/>
                </a:tc>
                <a:tc>
                  <a:txBody>
                    <a:bodyPr/>
                    <a:lstStyle/>
                    <a:p>
                      <a:r>
                        <a:rPr lang="en-GB" sz="1100" dirty="0"/>
                        <a:t>Open bowel</a:t>
                      </a:r>
                      <a:r>
                        <a:rPr lang="en-GB" sz="1100" baseline="0" dirty="0"/>
                        <a:t> into a receptacle, e.g. commode. Scoop a sample of faeces into the specimen container using the container spoon provided. NB: Faecal specimens can be taken even if contaminated with urine. </a:t>
                      </a:r>
                      <a:endParaRPr lang="en-GB" sz="1100" dirty="0"/>
                    </a:p>
                  </a:txBody>
                  <a:tcPr/>
                </a:tc>
                <a:tc>
                  <a:txBody>
                    <a:bodyPr/>
                    <a:lstStyle/>
                    <a:p>
                      <a:r>
                        <a:rPr lang="en-GB" sz="1100" dirty="0"/>
                        <a:t>Diarrhoea, increase</a:t>
                      </a:r>
                      <a:r>
                        <a:rPr lang="en-GB" sz="1100" baseline="0" dirty="0"/>
                        <a:t> in frequency, presence of blood, abdominal pain </a:t>
                      </a:r>
                      <a:endParaRPr lang="en-GB" sz="1100" dirty="0"/>
                    </a:p>
                  </a:txBody>
                  <a:tcPr/>
                </a:tc>
                <a:tc>
                  <a:txBody>
                    <a:bodyPr/>
                    <a:lstStyle/>
                    <a:p>
                      <a:r>
                        <a:rPr lang="en-GB" sz="1100" dirty="0"/>
                        <a:t>Stool Specimen container (at least ¼ full)</a:t>
                      </a:r>
                    </a:p>
                  </a:txBody>
                  <a:tcPr/>
                </a:tc>
                <a:extLst>
                  <a:ext uri="{0D108BD9-81ED-4DB2-BD59-A6C34878D82A}">
                    <a16:rowId xmlns:a16="http://schemas.microsoft.com/office/drawing/2014/main" val="10001"/>
                  </a:ext>
                </a:extLst>
              </a:tr>
              <a:tr h="387148">
                <a:tc>
                  <a:txBody>
                    <a:bodyPr/>
                    <a:lstStyle/>
                    <a:p>
                      <a:r>
                        <a:rPr lang="en-GB" sz="1100" dirty="0"/>
                        <a:t>Nasal Swabs </a:t>
                      </a:r>
                    </a:p>
                  </a:txBody>
                  <a:tcPr/>
                </a:tc>
                <a:tc>
                  <a:txBody>
                    <a:bodyPr/>
                    <a:lstStyle/>
                    <a:p>
                      <a:r>
                        <a:rPr lang="en-GB" sz="1100" dirty="0"/>
                        <a:t>Gently rotate the swab ensuring it is touching</a:t>
                      </a:r>
                      <a:r>
                        <a:rPr lang="en-GB" sz="1100" baseline="0" dirty="0"/>
                        <a:t> the inside of the nostril. Repeat the process using the same swab for the other nostril </a:t>
                      </a:r>
                      <a:endParaRPr lang="en-GB" sz="1100" dirty="0"/>
                    </a:p>
                  </a:txBody>
                  <a:tcPr/>
                </a:tc>
                <a:tc>
                  <a:txBody>
                    <a:bodyPr/>
                    <a:lstStyle/>
                    <a:p>
                      <a:r>
                        <a:rPr lang="en-GB" sz="1100" dirty="0"/>
                        <a:t>Provide a COVID swab or MRSA swab</a:t>
                      </a:r>
                    </a:p>
                  </a:txBody>
                  <a:tcPr/>
                </a:tc>
                <a:tc>
                  <a:txBody>
                    <a:bodyPr/>
                    <a:lstStyle/>
                    <a:p>
                      <a:r>
                        <a:rPr lang="en-GB" sz="1100" dirty="0"/>
                        <a:t>Sterile cotton</a:t>
                      </a:r>
                      <a:r>
                        <a:rPr lang="en-GB" sz="1100" baseline="0" dirty="0"/>
                        <a:t> swab in provided container.  </a:t>
                      </a:r>
                      <a:endParaRPr lang="en-GB" sz="1100" dirty="0"/>
                    </a:p>
                  </a:txBody>
                  <a:tcPr/>
                </a:tc>
                <a:extLst>
                  <a:ext uri="{0D108BD9-81ED-4DB2-BD59-A6C34878D82A}">
                    <a16:rowId xmlns:a16="http://schemas.microsoft.com/office/drawing/2014/main" val="10002"/>
                  </a:ext>
                </a:extLst>
              </a:tr>
              <a:tr h="387148">
                <a:tc>
                  <a:txBody>
                    <a:bodyPr/>
                    <a:lstStyle/>
                    <a:p>
                      <a:r>
                        <a:rPr lang="en-GB" sz="1100" dirty="0"/>
                        <a:t>Sputum </a:t>
                      </a:r>
                    </a:p>
                  </a:txBody>
                  <a:tcPr/>
                </a:tc>
                <a:tc>
                  <a:txBody>
                    <a:bodyPr/>
                    <a:lstStyle/>
                    <a:p>
                      <a:r>
                        <a:rPr lang="en-GB" sz="1100" dirty="0"/>
                        <a:t>Sputum should be expectorated</a:t>
                      </a:r>
                      <a:r>
                        <a:rPr lang="en-GB" sz="1100" baseline="0" dirty="0"/>
                        <a:t> directly into a sterile container.</a:t>
                      </a:r>
                    </a:p>
                    <a:p>
                      <a:r>
                        <a:rPr lang="en-GB" sz="1100" baseline="0" dirty="0"/>
                        <a:t>Early morning specimens taken before eating provide the best results.</a:t>
                      </a:r>
                      <a:endParaRPr lang="en-GB" sz="1100" dirty="0"/>
                    </a:p>
                  </a:txBody>
                  <a:tcPr/>
                </a:tc>
                <a:tc>
                  <a:txBody>
                    <a:bodyPr/>
                    <a:lstStyle/>
                    <a:p>
                      <a:r>
                        <a:rPr lang="en-GB" sz="1100" dirty="0"/>
                        <a:t>Productive cough( green or yellow) or presence of blood in sputum</a:t>
                      </a:r>
                      <a:r>
                        <a:rPr lang="en-GB" sz="1100" baseline="0" dirty="0"/>
                        <a:t> </a:t>
                      </a:r>
                      <a:endParaRPr lang="en-GB" sz="1100" dirty="0"/>
                    </a:p>
                  </a:txBody>
                  <a:tcPr/>
                </a:tc>
                <a:tc>
                  <a:txBody>
                    <a:bodyPr/>
                    <a:lstStyle/>
                    <a:p>
                      <a:r>
                        <a:rPr lang="en-GB" sz="1100" dirty="0"/>
                        <a:t>Plain universal container</a:t>
                      </a:r>
                    </a:p>
                  </a:txBody>
                  <a:tcPr/>
                </a:tc>
                <a:extLst>
                  <a:ext uri="{0D108BD9-81ED-4DB2-BD59-A6C34878D82A}">
                    <a16:rowId xmlns:a16="http://schemas.microsoft.com/office/drawing/2014/main" val="10003"/>
                  </a:ext>
                </a:extLst>
              </a:tr>
              <a:tr h="668228">
                <a:tc>
                  <a:txBody>
                    <a:bodyPr/>
                    <a:lstStyle/>
                    <a:p>
                      <a:r>
                        <a:rPr lang="en-GB" sz="1100" dirty="0"/>
                        <a:t>Urine</a:t>
                      </a:r>
                      <a:r>
                        <a:rPr lang="en-GB" sz="1100" baseline="0" dirty="0"/>
                        <a:t> midstream (male)</a:t>
                      </a:r>
                      <a:endParaRPr lang="en-GB" sz="1100" dirty="0"/>
                    </a:p>
                  </a:txBody>
                  <a:tcPr/>
                </a:tc>
                <a:tc>
                  <a:txBody>
                    <a:bodyPr/>
                    <a:lstStyle/>
                    <a:p>
                      <a:r>
                        <a:rPr lang="en-GB" sz="1100" dirty="0"/>
                        <a:t>Retract the foreskin and clean the surrounding the surrounding urethral meatus with soap and water. Urinate</a:t>
                      </a:r>
                      <a:r>
                        <a:rPr lang="en-GB" sz="1100" baseline="0" dirty="0"/>
                        <a:t> first part into the toilet, collecting the middle part of the specimen into a sterile bowl. Pass the remainder into the toilet. Replace the foreskin </a:t>
                      </a:r>
                      <a:endParaRPr lang="en-GB" sz="1100" dirty="0"/>
                    </a:p>
                  </a:txBody>
                  <a:tcPr/>
                </a:tc>
                <a:tc>
                  <a:txBody>
                    <a:bodyPr/>
                    <a:lstStyle/>
                    <a:p>
                      <a:r>
                        <a:rPr lang="en-GB" sz="1100" dirty="0"/>
                        <a:t>Pain</a:t>
                      </a:r>
                      <a:r>
                        <a:rPr lang="en-GB" sz="1100" baseline="0" dirty="0"/>
                        <a:t> on passing urine, increase in frequency, fever, new incontinence, new or worsening confusion, flank or low abdominal pain</a:t>
                      </a:r>
                      <a:endParaRPr lang="en-GB" sz="1100" dirty="0"/>
                    </a:p>
                  </a:txBody>
                  <a:tcPr/>
                </a:tc>
                <a:tc>
                  <a:txBody>
                    <a:bodyPr/>
                    <a:lstStyle/>
                    <a:p>
                      <a:r>
                        <a:rPr lang="en-GB" sz="1100" dirty="0"/>
                        <a:t>Universal</a:t>
                      </a:r>
                      <a:r>
                        <a:rPr lang="en-GB" sz="1100" baseline="0" dirty="0"/>
                        <a:t> container with boric acid preservative (red top) which prevents bacteria from multiplying in the container.  If sample is less than 5ml, a white top container must be used as the preservative in the red topped bottle will be too potent and may kill off any organisms.</a:t>
                      </a:r>
                      <a:endParaRPr lang="en-GB" sz="1100" dirty="0"/>
                    </a:p>
                  </a:txBody>
                  <a:tcPr/>
                </a:tc>
                <a:extLst>
                  <a:ext uri="{0D108BD9-81ED-4DB2-BD59-A6C34878D82A}">
                    <a16:rowId xmlns:a16="http://schemas.microsoft.com/office/drawing/2014/main" val="10004"/>
                  </a:ext>
                </a:extLst>
              </a:tr>
              <a:tr h="1586808">
                <a:tc>
                  <a:txBody>
                    <a:bodyPr/>
                    <a:lstStyle/>
                    <a:p>
                      <a:r>
                        <a:rPr lang="en-GB" sz="1100" dirty="0"/>
                        <a:t>Urine midstream</a:t>
                      </a:r>
                    </a:p>
                    <a:p>
                      <a:r>
                        <a:rPr lang="en-GB" sz="1100" dirty="0"/>
                        <a:t>(female)</a:t>
                      </a:r>
                    </a:p>
                  </a:txBody>
                  <a:tcPr/>
                </a:tc>
                <a:tc>
                  <a:txBody>
                    <a:bodyPr/>
                    <a:lstStyle/>
                    <a:p>
                      <a:r>
                        <a:rPr lang="en-GB" sz="1100" dirty="0"/>
                        <a:t>Clean</a:t>
                      </a:r>
                      <a:r>
                        <a:rPr lang="en-GB" sz="1100" baseline="0" dirty="0"/>
                        <a:t> the genitalia with soap and warm water, wiping from front to back. Urinate, first part into the toilet, collecting the middle part of the flow into a sterile container. Pass the remainder into the toilet </a:t>
                      </a:r>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Pain</a:t>
                      </a:r>
                      <a:r>
                        <a:rPr lang="en-GB" sz="1100" baseline="0" dirty="0"/>
                        <a:t> on passing urine, increase in frequency, fever, new incontinence, new or worsening confusion, flank or low abdominal pain</a:t>
                      </a:r>
                      <a:endParaRPr lang="en-GB" sz="1100" dirty="0"/>
                    </a:p>
                    <a:p>
                      <a:endParaRPr lang="en-GB"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a:t>Universal</a:t>
                      </a:r>
                      <a:r>
                        <a:rPr lang="en-GB" sz="1100" baseline="0" dirty="0"/>
                        <a:t> container with boric acid preservative (red top) which prevents bacteria from multiplying in the container.  If sample is less than 5ml, a white top container must be used as the preservative in the red topped bottle will be too potent and may kill off any organisms.</a:t>
                      </a:r>
                      <a:endParaRPr lang="en-GB" sz="110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66305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Urine: Catheter specimen of urine  </a:t>
            </a:r>
          </a:p>
        </p:txBody>
      </p:sp>
      <p:sp>
        <p:nvSpPr>
          <p:cNvPr id="3" name="Text Placeholder 2"/>
          <p:cNvSpPr>
            <a:spLocks noGrp="1"/>
          </p:cNvSpPr>
          <p:nvPr>
            <p:ph type="body" idx="1"/>
          </p:nvPr>
        </p:nvSpPr>
        <p:spPr/>
        <p:txBody>
          <a:bodyPr/>
          <a:lstStyle/>
          <a:p>
            <a:pPr marL="0" indent="0">
              <a:buNone/>
            </a:pPr>
            <a:r>
              <a:rPr lang="en-GB" dirty="0"/>
              <a:t>A routine catheter specimen of urine (CSU) is not necessary from catheterised residents/ service users.  A specimen should only be obtained:</a:t>
            </a:r>
          </a:p>
          <a:p>
            <a:r>
              <a:rPr lang="en-GB" dirty="0"/>
              <a:t>If there is a clinical indication for treatment (symptoms of a CAUTI) – difficulty in passing urine, need to pass urine urgently and frequently,  incontinence, visible blood, shivering, chills or a temperature, confusion and pain in groin or side. </a:t>
            </a:r>
          </a:p>
          <a:p>
            <a:r>
              <a:rPr lang="en-GB" dirty="0"/>
              <a:t>Following catheterisation for retention.</a:t>
            </a:r>
          </a:p>
          <a:p>
            <a:pPr marL="0" indent="0">
              <a:buNone/>
            </a:pPr>
            <a:endParaRPr lang="en-GB" dirty="0"/>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417830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Collecting a CSU</a:t>
            </a:r>
          </a:p>
        </p:txBody>
      </p:sp>
      <p:sp>
        <p:nvSpPr>
          <p:cNvPr id="3" name="Text Placeholder 2"/>
          <p:cNvSpPr>
            <a:spLocks noGrp="1"/>
          </p:cNvSpPr>
          <p:nvPr>
            <p:ph type="body" idx="1"/>
          </p:nvPr>
        </p:nvSpPr>
        <p:spPr>
          <a:xfrm>
            <a:off x="448633" y="815014"/>
            <a:ext cx="7602063" cy="5650441"/>
          </a:xfrm>
        </p:spPr>
        <p:txBody>
          <a:bodyPr/>
          <a:lstStyle/>
          <a:p>
            <a:r>
              <a:rPr lang="en-GB" sz="1600" dirty="0"/>
              <a:t>Samples must be obtained from the self-sealing sampling port of the drainage tubing, not from the drainage bag.  Never collect a sample of urine from the drainage bag as tis does not represent the bacteria in the bladder and could lead to over prescribing of antibiotics.</a:t>
            </a:r>
          </a:p>
          <a:p>
            <a:r>
              <a:rPr lang="en-GB" sz="1600" dirty="0"/>
              <a:t>Never disconnect the closed system to obtain a urine sample.</a:t>
            </a:r>
          </a:p>
          <a:p>
            <a:r>
              <a:rPr lang="en-GB" sz="1600" dirty="0"/>
              <a:t>Wash and Dry hands, wear disposable apron and gloves, clean the sampling port with 70% isopropyl alcohol and allow to dry. Use a sterile syringe to access the sampling port and obtain a specimen. </a:t>
            </a:r>
          </a:p>
          <a:p>
            <a:r>
              <a:rPr lang="en-GB" sz="1600" dirty="0"/>
              <a:t>Transfer the specimen into a sterile 30ml universal container with boric acid preservative (red top) which prevents bacteria from multiplying in the container.  If sample is less than 5ml, a white top universal container must be used as the preservative in the red topped bottle will be too potent and may kill off any organisms.</a:t>
            </a:r>
          </a:p>
          <a:p>
            <a:r>
              <a:rPr lang="en-GB" sz="1600" dirty="0"/>
              <a:t>The specimen must be sent to the laboratory as soon as possible or refrigerate at 4˚C until collection, which must be within 24hrs.</a:t>
            </a:r>
          </a:p>
          <a:p>
            <a:r>
              <a:rPr lang="en-GB" sz="1600" dirty="0"/>
              <a:t>Wipe the sampling port again with 70% isopropyl alcohol.</a:t>
            </a:r>
          </a:p>
          <a:p>
            <a:r>
              <a:rPr lang="en-GB" sz="1600" dirty="0"/>
              <a:t>Dispose of the  empty syringe as infectious waste.</a:t>
            </a:r>
          </a:p>
          <a:p>
            <a:r>
              <a:rPr lang="en-GB" sz="1600" dirty="0"/>
              <a:t>Remove personal protective equipment and wash hands. </a:t>
            </a:r>
          </a:p>
          <a:p>
            <a:r>
              <a:rPr lang="en-GB" sz="1600" dirty="0"/>
              <a:t>Complete the specimen request form, including details of the type of specimen, clinical details, any antibiotic treatment and symptoms.</a:t>
            </a:r>
          </a:p>
          <a:p>
            <a:endParaRPr lang="en-GB" sz="1600" dirty="0"/>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267506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Storage </a:t>
            </a:r>
          </a:p>
        </p:txBody>
      </p:sp>
      <p:sp>
        <p:nvSpPr>
          <p:cNvPr id="3" name="Text Placeholder 2"/>
          <p:cNvSpPr>
            <a:spLocks noGrp="1"/>
          </p:cNvSpPr>
          <p:nvPr>
            <p:ph type="body" idx="1"/>
          </p:nvPr>
        </p:nvSpPr>
        <p:spPr/>
        <p:txBody>
          <a:bodyPr/>
          <a:lstStyle/>
          <a:p>
            <a:r>
              <a:rPr lang="en-GB" dirty="0"/>
              <a:t>Wherever possible, obtain a fresh specimen and take the specimen at a time when it can be transported to the GP practice in a timely manner. </a:t>
            </a:r>
          </a:p>
          <a:p>
            <a:r>
              <a:rPr lang="en-GB" dirty="0"/>
              <a:t>For the most accurate results, specimens should be received by the laboratory as soon as possible or at least within 24 hrs.  After this time, any dominant or more virulent micro-organisms will flourish and weaker ones will die off, which can lead to inaccurate results.</a:t>
            </a:r>
          </a:p>
          <a:p>
            <a:r>
              <a:rPr lang="en-GB" dirty="0"/>
              <a:t>If delivery is delayed, the specimen should be placed ideally in a ‘specimen’ designated fridge.</a:t>
            </a:r>
          </a:p>
          <a:p>
            <a:r>
              <a:rPr lang="en-GB" dirty="0"/>
              <a:t>Regular cleaning of specimen refrigerator and temperature should be documented.</a:t>
            </a:r>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349947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Labelling </a:t>
            </a:r>
          </a:p>
        </p:txBody>
      </p:sp>
      <p:sp>
        <p:nvSpPr>
          <p:cNvPr id="3" name="Text Placeholder 2"/>
          <p:cNvSpPr>
            <a:spLocks noGrp="1"/>
          </p:cNvSpPr>
          <p:nvPr>
            <p:ph type="body" idx="1"/>
          </p:nvPr>
        </p:nvSpPr>
        <p:spPr/>
        <p:txBody>
          <a:bodyPr/>
          <a:lstStyle/>
          <a:p>
            <a:pPr marL="0" indent="0">
              <a:buNone/>
            </a:pPr>
            <a:r>
              <a:rPr lang="en-GB" sz="1600" dirty="0"/>
              <a:t>Specimens must be labelled correctly to prevent misdiagnosis and waste. The specimen request form and the specimen container label must be completely filled in. </a:t>
            </a:r>
          </a:p>
          <a:p>
            <a:pPr marL="0" indent="0">
              <a:buNone/>
            </a:pPr>
            <a:r>
              <a:rPr lang="en-GB" sz="1600" dirty="0"/>
              <a:t>All specimens must be clearly labelled with the correct resident’s details which include:</a:t>
            </a:r>
          </a:p>
          <a:p>
            <a:r>
              <a:rPr lang="en-GB" sz="1600" dirty="0"/>
              <a:t>Residents full name</a:t>
            </a:r>
          </a:p>
          <a:p>
            <a:r>
              <a:rPr lang="en-GB" sz="1600" dirty="0"/>
              <a:t>Residents address</a:t>
            </a:r>
          </a:p>
          <a:p>
            <a:r>
              <a:rPr lang="en-GB" sz="1600" dirty="0"/>
              <a:t>Male or Female</a:t>
            </a:r>
          </a:p>
          <a:p>
            <a:r>
              <a:rPr lang="en-GB" sz="1600" dirty="0"/>
              <a:t>Date of Birth and NHS Number </a:t>
            </a:r>
          </a:p>
          <a:p>
            <a:r>
              <a:rPr lang="en-GB" sz="1600" dirty="0"/>
              <a:t>Type of specimen (CSU or midstream urine)</a:t>
            </a:r>
          </a:p>
          <a:p>
            <a:r>
              <a:rPr lang="en-GB" sz="1600" dirty="0"/>
              <a:t>Relevant clinical details, symptoms and duration etc.</a:t>
            </a:r>
          </a:p>
          <a:p>
            <a:r>
              <a:rPr lang="en-GB" sz="1600" dirty="0"/>
              <a:t>Medical history if relevant i.e. antibiotics </a:t>
            </a:r>
          </a:p>
          <a:p>
            <a:r>
              <a:rPr lang="en-GB" sz="1600" dirty="0"/>
              <a:t>If viral diarrhoea outbreak add </a:t>
            </a:r>
            <a:r>
              <a:rPr lang="en-GB" sz="1600" dirty="0" err="1"/>
              <a:t>iLog</a:t>
            </a:r>
            <a:r>
              <a:rPr lang="en-GB" sz="1600" dirty="0"/>
              <a:t> number of outbreak from </a:t>
            </a:r>
            <a:r>
              <a:rPr lang="en-GB" sz="1600" dirty="0" err="1"/>
              <a:t>PHe</a:t>
            </a:r>
            <a:endParaRPr lang="en-GB" sz="1600" dirty="0"/>
          </a:p>
          <a:p>
            <a:r>
              <a:rPr lang="en-GB" sz="1600" dirty="0"/>
              <a:t>Date and time of collection of specimen</a:t>
            </a:r>
          </a:p>
          <a:p>
            <a:r>
              <a:rPr lang="en-GB" sz="1600" dirty="0"/>
              <a:t>Signature </a:t>
            </a:r>
          </a:p>
          <a:p>
            <a:r>
              <a:rPr lang="en-GB" sz="1600" dirty="0"/>
              <a:t>GP and Practice details </a:t>
            </a:r>
          </a:p>
          <a:p>
            <a:r>
              <a:rPr lang="en-GB" sz="1600" dirty="0"/>
              <a:t>Hazardous groups if any i.e. TB (Danger of Infection)</a:t>
            </a:r>
          </a:p>
          <a:p>
            <a:endParaRPr lang="en-GB" sz="1600" dirty="0"/>
          </a:p>
        </p:txBody>
      </p:sp>
      <p:sp>
        <p:nvSpPr>
          <p:cNvPr id="4" name="Text Placeholder 3"/>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574014045"/>
      </p:ext>
    </p:extLst>
  </p:cSld>
  <p:clrMapOvr>
    <a:masterClrMapping/>
  </p:clrMapOvr>
</p:sld>
</file>

<file path=ppt/theme/theme1.xml><?xml version="1.0" encoding="utf-8"?>
<a:theme xmlns:a="http://schemas.openxmlformats.org/drawingml/2006/main" name="Office Theme">
  <a:themeElements>
    <a:clrScheme name="South Tees 2021 1">
      <a:dk1>
        <a:srgbClr val="415563"/>
      </a:dk1>
      <a:lt1>
        <a:srgbClr val="FFFFFF"/>
      </a:lt1>
      <a:dk2>
        <a:srgbClr val="002C9E"/>
      </a:dk2>
      <a:lt2>
        <a:srgbClr val="E8EDEE"/>
      </a:lt2>
      <a:accent1>
        <a:srgbClr val="004DFF"/>
      </a:accent1>
      <a:accent2>
        <a:srgbClr val="30D3FF"/>
      </a:accent2>
      <a:accent3>
        <a:srgbClr val="00A399"/>
      </a:accent3>
      <a:accent4>
        <a:srgbClr val="78BE20"/>
      </a:accent4>
      <a:accent5>
        <a:srgbClr val="EA1AAB"/>
      </a:accent5>
      <a:accent6>
        <a:srgbClr val="FFC31C"/>
      </a:accent6>
      <a:hlink>
        <a:srgbClr val="0563C1"/>
      </a:hlink>
      <a:folHlink>
        <a:srgbClr val="95B1D1"/>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807</TotalTime>
  <Words>1421</Words>
  <Application>Microsoft Office PowerPoint</Application>
  <PresentationFormat>On-screen Show (4:3)</PresentationFormat>
  <Paragraphs>91</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Office Theme</vt:lpstr>
      <vt:lpstr>Specimen Collection   </vt:lpstr>
      <vt:lpstr>Introduction Specimen containers an transport bags  Microbiology specimen collection Storage Labelling  Spillages of specimens</vt:lpstr>
      <vt:lpstr>Introduction</vt:lpstr>
      <vt:lpstr>Specimen containers and transport bags </vt:lpstr>
      <vt:lpstr>Microbiology Specimen Collection</vt:lpstr>
      <vt:lpstr>Urine: Catheter specimen of urine  </vt:lpstr>
      <vt:lpstr>Collecting a CSU</vt:lpstr>
      <vt:lpstr>Storage </vt:lpstr>
      <vt:lpstr>Labelling </vt:lpstr>
      <vt:lpstr>Spillages of specimens </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Neil (SOUTH TEES HOSPITALS NHS FOUNDATION TRUST)</dc:creator>
  <cp:lastModifiedBy>STOKES, Clair (SOUTH TEES HOSPITALS NHS FOUNDATION TRUST)</cp:lastModifiedBy>
  <cp:revision>73</cp:revision>
  <dcterms:created xsi:type="dcterms:W3CDTF">2021-04-23T12:44:38Z</dcterms:created>
  <dcterms:modified xsi:type="dcterms:W3CDTF">2022-06-08T11:03:59Z</dcterms:modified>
</cp:coreProperties>
</file>